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sldIdLst>
    <p:sldId id="385" r:id="rId2"/>
    <p:sldId id="365" r:id="rId3"/>
    <p:sldId id="363" r:id="rId4"/>
    <p:sldId id="364" r:id="rId5"/>
    <p:sldId id="366" r:id="rId6"/>
    <p:sldId id="367" r:id="rId7"/>
    <p:sldId id="368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970F19-0E8C-4B5D-AD25-2590D94AA0DE}">
          <p14:sldIdLst>
            <p14:sldId id="385"/>
          </p14:sldIdLst>
        </p14:section>
        <p14:section name="Introducción - Funciones en vez de &quot;cosas&quot;" id="{067381DC-94D9-4232-A9A4-A43B73976E9E}">
          <p14:sldIdLst>
            <p14:sldId id="365"/>
            <p14:sldId id="363"/>
            <p14:sldId id="364"/>
            <p14:sldId id="366"/>
            <p14:sldId id="367"/>
            <p14:sldId id="368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95F"/>
    <a:srgbClr val="17406D"/>
    <a:srgbClr val="FFCC99"/>
    <a:srgbClr val="153A5F"/>
    <a:srgbClr val="2245F2"/>
    <a:srgbClr val="3C3C3B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0F5FA-1B5C-43FD-AD4B-5C80C747B15F}" v="61" dt="2025-11-04T14:56:39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79782" autoAdjust="0"/>
  </p:normalViewPr>
  <p:slideViewPr>
    <p:cSldViewPr snapToGrid="0">
      <p:cViewPr>
        <p:scale>
          <a:sx n="70" d="100"/>
          <a:sy n="70" d="100"/>
        </p:scale>
        <p:origin x="2442" y="4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Ignacio López Telgie" userId="6fa8973a-054a-4dc0-aabe-8479940e73ca" providerId="ADAL" clId="{35470906-8B16-4192-97D7-E166868300F1}"/>
    <pc:docChg chg="undo custSel addSld delSld modSld addSection modSection">
      <pc:chgData name="Alejandro Ignacio López Telgie" userId="6fa8973a-054a-4dc0-aabe-8479940e73ca" providerId="ADAL" clId="{35470906-8B16-4192-97D7-E166868300F1}" dt="2025-11-04T14:56:39.239" v="308" actId="113"/>
      <pc:docMkLst>
        <pc:docMk/>
      </pc:docMkLst>
      <pc:sldChg chg="del mod modShow">
        <pc:chgData name="Alejandro Ignacio López Telgie" userId="6fa8973a-054a-4dc0-aabe-8479940e73ca" providerId="ADAL" clId="{35470906-8B16-4192-97D7-E166868300F1}" dt="2025-11-04T14:47:39.510" v="135" actId="47"/>
        <pc:sldMkLst>
          <pc:docMk/>
          <pc:sldMk cId="4268607966" sldId="309"/>
        </pc:sldMkLst>
      </pc:sldChg>
      <pc:sldChg chg="addSp delSp modSp mod modClrScheme modAnim chgLayout">
        <pc:chgData name="Alejandro Ignacio López Telgie" userId="6fa8973a-054a-4dc0-aabe-8479940e73ca" providerId="ADAL" clId="{35470906-8B16-4192-97D7-E166868300F1}" dt="2025-11-04T14:53:37.415" v="251" actId="15"/>
        <pc:sldMkLst>
          <pc:docMk/>
          <pc:sldMk cId="760832598" sldId="363"/>
        </pc:sldMkLst>
        <pc:spChg chg="add mod ord">
          <ac:chgData name="Alejandro Ignacio López Telgie" userId="6fa8973a-054a-4dc0-aabe-8479940e73ca" providerId="ADAL" clId="{35470906-8B16-4192-97D7-E166868300F1}" dt="2025-11-04T14:50:11.732" v="177" actId="6549"/>
          <ac:spMkLst>
            <pc:docMk/>
            <pc:sldMk cId="760832598" sldId="363"/>
            <ac:spMk id="2" creationId="{A7AA583B-FFD8-A09A-0FAD-29E355DF5B16}"/>
          </ac:spMkLst>
        </pc:spChg>
        <pc:spChg chg="mod ord">
          <ac:chgData name="Alejandro Ignacio López Telgie" userId="6fa8973a-054a-4dc0-aabe-8479940e73ca" providerId="ADAL" clId="{35470906-8B16-4192-97D7-E166868300F1}" dt="2025-11-04T14:49:14.115" v="145" actId="700"/>
          <ac:spMkLst>
            <pc:docMk/>
            <pc:sldMk cId="760832598" sldId="363"/>
            <ac:spMk id="3" creationId="{484BA7D9-82A4-89C7-7EB8-5CA53D193D27}"/>
          </ac:spMkLst>
        </pc:spChg>
        <pc:spChg chg="add del mod ord">
          <ac:chgData name="Alejandro Ignacio López Telgie" userId="6fa8973a-054a-4dc0-aabe-8479940e73ca" providerId="ADAL" clId="{35470906-8B16-4192-97D7-E166868300F1}" dt="2025-11-04T14:49:21.065" v="148"/>
          <ac:spMkLst>
            <pc:docMk/>
            <pc:sldMk cId="760832598" sldId="363"/>
            <ac:spMk id="4" creationId="{BD74DACA-8A0C-414E-AE45-61894B380D01}"/>
          </ac:spMkLst>
        </pc:spChg>
        <pc:spChg chg="del mod ord">
          <ac:chgData name="Alejandro Ignacio López Telgie" userId="6fa8973a-054a-4dc0-aabe-8479940e73ca" providerId="ADAL" clId="{35470906-8B16-4192-97D7-E166868300F1}" dt="2025-11-04T14:49:14.115" v="145" actId="700"/>
          <ac:spMkLst>
            <pc:docMk/>
            <pc:sldMk cId="760832598" sldId="363"/>
            <ac:spMk id="6" creationId="{372F804A-E30A-9400-169C-DB04B13612BA}"/>
          </ac:spMkLst>
        </pc:spChg>
        <pc:spChg chg="mod ord">
          <ac:chgData name="Alejandro Ignacio López Telgie" userId="6fa8973a-054a-4dc0-aabe-8479940e73ca" providerId="ADAL" clId="{35470906-8B16-4192-97D7-E166868300F1}" dt="2025-11-04T14:53:37.415" v="251" actId="15"/>
          <ac:spMkLst>
            <pc:docMk/>
            <pc:sldMk cId="760832598" sldId="363"/>
            <ac:spMk id="7" creationId="{80F9B62C-AB48-77C6-2234-808306786ACA}"/>
          </ac:spMkLst>
        </pc:spChg>
        <pc:picChg chg="add mod">
          <ac:chgData name="Alejandro Ignacio López Telgie" userId="6fa8973a-054a-4dc0-aabe-8479940e73ca" providerId="ADAL" clId="{35470906-8B16-4192-97D7-E166868300F1}" dt="2025-11-04T14:50:16.206" v="178" actId="1076"/>
          <ac:picMkLst>
            <pc:docMk/>
            <pc:sldMk cId="760832598" sldId="363"/>
            <ac:picMk id="1026" creationId="{9259FA29-AE4D-4D8E-2C8D-34BDAFA5E37C}"/>
          </ac:picMkLst>
        </pc:picChg>
      </pc:sldChg>
      <pc:sldChg chg="addSp delSp modSp mod modAnim modNotesTx">
        <pc:chgData name="Alejandro Ignacio López Telgie" userId="6fa8973a-054a-4dc0-aabe-8479940e73ca" providerId="ADAL" clId="{35470906-8B16-4192-97D7-E166868300F1}" dt="2025-11-04T14:54:39.951" v="306" actId="20577"/>
        <pc:sldMkLst>
          <pc:docMk/>
          <pc:sldMk cId="193961147" sldId="364"/>
        </pc:sldMkLst>
        <pc:spChg chg="add del mod">
          <ac:chgData name="Alejandro Ignacio López Telgie" userId="6fa8973a-054a-4dc0-aabe-8479940e73ca" providerId="ADAL" clId="{35470906-8B16-4192-97D7-E166868300F1}" dt="2025-11-04T14:05:36.702" v="100"/>
          <ac:spMkLst>
            <pc:docMk/>
            <pc:sldMk cId="193961147" sldId="364"/>
            <ac:spMk id="3" creationId="{69AEAE15-301C-82D9-449F-C9494FA1E514}"/>
          </ac:spMkLst>
        </pc:spChg>
        <pc:spChg chg="mod">
          <ac:chgData name="Alejandro Ignacio López Telgie" userId="6fa8973a-054a-4dc0-aabe-8479940e73ca" providerId="ADAL" clId="{35470906-8B16-4192-97D7-E166868300F1}" dt="2025-11-04T14:54:07.705" v="298" actId="20577"/>
          <ac:spMkLst>
            <pc:docMk/>
            <pc:sldMk cId="193961147" sldId="364"/>
            <ac:spMk id="5" creationId="{446943E9-0530-AD64-8F7B-EE44A515C279}"/>
          </ac:spMkLst>
        </pc:spChg>
        <pc:spChg chg="mod">
          <ac:chgData name="Alejandro Ignacio López Telgie" userId="6fa8973a-054a-4dc0-aabe-8479940e73ca" providerId="ADAL" clId="{35470906-8B16-4192-97D7-E166868300F1}" dt="2025-11-04T14:07:45.891" v="122" actId="20577"/>
          <ac:spMkLst>
            <pc:docMk/>
            <pc:sldMk cId="193961147" sldId="364"/>
            <ac:spMk id="6" creationId="{402628F6-A66C-7C33-CDAD-A132CE4DADF1}"/>
          </ac:spMkLst>
        </pc:spChg>
        <pc:spChg chg="add mod">
          <ac:chgData name="Alejandro Ignacio López Telgie" userId="6fa8973a-054a-4dc0-aabe-8479940e73ca" providerId="ADAL" clId="{35470906-8B16-4192-97D7-E166868300F1}" dt="2025-11-04T14:08:12.215" v="130" actId="1076"/>
          <ac:spMkLst>
            <pc:docMk/>
            <pc:sldMk cId="193961147" sldId="364"/>
            <ac:spMk id="10" creationId="{D4076AB3-8713-51D1-669D-164D4D60B7D3}"/>
          </ac:spMkLst>
        </pc:spChg>
        <pc:picChg chg="add mod">
          <ac:chgData name="Alejandro Ignacio López Telgie" userId="6fa8973a-054a-4dc0-aabe-8479940e73ca" providerId="ADAL" clId="{35470906-8B16-4192-97D7-E166868300F1}" dt="2025-11-04T14:05:32.891" v="98" actId="1076"/>
          <ac:picMkLst>
            <pc:docMk/>
            <pc:sldMk cId="193961147" sldId="364"/>
            <ac:picMk id="7" creationId="{0AF051ED-97E8-A5EA-B2D8-F664A7CB35DB}"/>
          </ac:picMkLst>
        </pc:picChg>
        <pc:picChg chg="add mod">
          <ac:chgData name="Alejandro Ignacio López Telgie" userId="6fa8973a-054a-4dc0-aabe-8479940e73ca" providerId="ADAL" clId="{35470906-8B16-4192-97D7-E166868300F1}" dt="2025-11-04T14:05:36.702" v="100"/>
          <ac:picMkLst>
            <pc:docMk/>
            <pc:sldMk cId="193961147" sldId="364"/>
            <ac:picMk id="8" creationId="{06E125C3-CBE6-5351-D985-AB7020D54B2C}"/>
          </ac:picMkLst>
        </pc:picChg>
        <pc:picChg chg="del">
          <ac:chgData name="Alejandro Ignacio López Telgie" userId="6fa8973a-054a-4dc0-aabe-8479940e73ca" providerId="ADAL" clId="{35470906-8B16-4192-97D7-E166868300F1}" dt="2025-11-04T14:05:25.620" v="95" actId="21"/>
          <ac:picMkLst>
            <pc:docMk/>
            <pc:sldMk cId="193961147" sldId="364"/>
            <ac:picMk id="11" creationId="{0AF051ED-97E8-A5EA-B2D8-F664A7CB35DB}"/>
          </ac:picMkLst>
        </pc:picChg>
        <pc:picChg chg="add del mod">
          <ac:chgData name="Alejandro Ignacio López Telgie" userId="6fa8973a-054a-4dc0-aabe-8479940e73ca" providerId="ADAL" clId="{35470906-8B16-4192-97D7-E166868300F1}" dt="2025-11-04T14:05:34.924" v="99" actId="21"/>
          <ac:picMkLst>
            <pc:docMk/>
            <pc:sldMk cId="193961147" sldId="364"/>
            <ac:picMk id="2050" creationId="{06E125C3-CBE6-5351-D985-AB7020D54B2C}"/>
          </ac:picMkLst>
        </pc:picChg>
      </pc:sldChg>
      <pc:sldChg chg="addSp delSp modSp mod modNotesTx">
        <pc:chgData name="Alejandro Ignacio López Telgie" userId="6fa8973a-054a-4dc0-aabe-8479940e73ca" providerId="ADAL" clId="{35470906-8B16-4192-97D7-E166868300F1}" dt="2025-11-04T14:53:09.706" v="247" actId="20577"/>
        <pc:sldMkLst>
          <pc:docMk/>
          <pc:sldMk cId="2726275939" sldId="365"/>
        </pc:sldMkLst>
        <pc:spChg chg="add del mod">
          <ac:chgData name="Alejandro Ignacio López Telgie" userId="6fa8973a-054a-4dc0-aabe-8479940e73ca" providerId="ADAL" clId="{35470906-8B16-4192-97D7-E166868300F1}" dt="2025-11-04T14:49:34.767" v="155"/>
          <ac:spMkLst>
            <pc:docMk/>
            <pc:sldMk cId="2726275939" sldId="365"/>
            <ac:spMk id="3" creationId="{22C8E1F8-C3AC-6FDC-D192-AEEEB1D70CEE}"/>
          </ac:spMkLst>
        </pc:spChg>
        <pc:spChg chg="mod">
          <ac:chgData name="Alejandro Ignacio López Telgie" userId="6fa8973a-054a-4dc0-aabe-8479940e73ca" providerId="ADAL" clId="{35470906-8B16-4192-97D7-E166868300F1}" dt="2025-11-04T14:51:00.260" v="213" actId="115"/>
          <ac:spMkLst>
            <pc:docMk/>
            <pc:sldMk cId="2726275939" sldId="365"/>
            <ac:spMk id="5" creationId="{837127E5-F502-5C4F-7993-D0AE1382C33E}"/>
          </ac:spMkLst>
        </pc:spChg>
        <pc:picChg chg="add del mod">
          <ac:chgData name="Alejandro Ignacio López Telgie" userId="6fa8973a-054a-4dc0-aabe-8479940e73ca" providerId="ADAL" clId="{35470906-8B16-4192-97D7-E166868300F1}" dt="2025-11-04T14:49:18.662" v="147" actId="21"/>
          <ac:picMkLst>
            <pc:docMk/>
            <pc:sldMk cId="2726275939" sldId="365"/>
            <ac:picMk id="1026" creationId="{9259FA29-AE4D-4D8E-2C8D-34BDAFA5E37C}"/>
          </ac:picMkLst>
        </pc:picChg>
        <pc:picChg chg="add del mod">
          <ac:chgData name="Alejandro Ignacio López Telgie" userId="6fa8973a-054a-4dc0-aabe-8479940e73ca" providerId="ADAL" clId="{35470906-8B16-4192-97D7-E166868300F1}" dt="2025-11-04T14:53:01.972" v="238" actId="478"/>
          <ac:picMkLst>
            <pc:docMk/>
            <pc:sldMk cId="2726275939" sldId="365"/>
            <ac:picMk id="1028" creationId="{E7F6B227-AF58-7DA1-70AE-B8CD711C8E09}"/>
          </ac:picMkLst>
        </pc:picChg>
        <pc:picChg chg="add mod">
          <ac:chgData name="Alejandro Ignacio López Telgie" userId="6fa8973a-054a-4dc0-aabe-8479940e73ca" providerId="ADAL" clId="{35470906-8B16-4192-97D7-E166868300F1}" dt="2025-11-04T14:53:06.030" v="240" actId="1076"/>
          <ac:picMkLst>
            <pc:docMk/>
            <pc:sldMk cId="2726275939" sldId="365"/>
            <ac:picMk id="1030" creationId="{54E8B2C9-0FA0-5AB2-8EF3-D7F2AC6EAC75}"/>
          </ac:picMkLst>
        </pc:picChg>
      </pc:sldChg>
      <pc:sldChg chg="mod modShow">
        <pc:chgData name="Alejandro Ignacio López Telgie" userId="6fa8973a-054a-4dc0-aabe-8479940e73ca" providerId="ADAL" clId="{35470906-8B16-4192-97D7-E166868300F1}" dt="2025-11-04T14:54:43.654" v="307" actId="729"/>
        <pc:sldMkLst>
          <pc:docMk/>
          <pc:sldMk cId="2988307138" sldId="366"/>
        </pc:sldMkLst>
      </pc:sldChg>
      <pc:sldChg chg="modSp">
        <pc:chgData name="Alejandro Ignacio López Telgie" userId="6fa8973a-054a-4dc0-aabe-8479940e73ca" providerId="ADAL" clId="{35470906-8B16-4192-97D7-E166868300F1}" dt="2025-11-04T14:56:39.239" v="308" actId="113"/>
        <pc:sldMkLst>
          <pc:docMk/>
          <pc:sldMk cId="3916516182" sldId="367"/>
        </pc:sldMkLst>
        <pc:spChg chg="mod">
          <ac:chgData name="Alejandro Ignacio López Telgie" userId="6fa8973a-054a-4dc0-aabe-8479940e73ca" providerId="ADAL" clId="{35470906-8B16-4192-97D7-E166868300F1}" dt="2025-11-04T14:56:39.239" v="308" actId="113"/>
          <ac:spMkLst>
            <pc:docMk/>
            <pc:sldMk cId="3916516182" sldId="367"/>
            <ac:spMk id="2" creationId="{E1CD6BFE-3DD0-8FEB-5B97-54FFEEDB7AD4}"/>
          </ac:spMkLst>
        </pc:spChg>
      </pc:sldChg>
      <pc:sldChg chg="modSp add mod">
        <pc:chgData name="Alejandro Ignacio López Telgie" userId="6fa8973a-054a-4dc0-aabe-8479940e73ca" providerId="ADAL" clId="{35470906-8B16-4192-97D7-E166868300F1}" dt="2025-11-04T13:48:26.152" v="35" actId="20577"/>
        <pc:sldMkLst>
          <pc:docMk/>
          <pc:sldMk cId="2925297679" sldId="385"/>
        </pc:sldMkLst>
        <pc:spChg chg="mod">
          <ac:chgData name="Alejandro Ignacio López Telgie" userId="6fa8973a-054a-4dc0-aabe-8479940e73ca" providerId="ADAL" clId="{35470906-8B16-4192-97D7-E166868300F1}" dt="2025-11-04T13:48:26.152" v="35" actId="20577"/>
          <ac:spMkLst>
            <pc:docMk/>
            <pc:sldMk cId="2925297679" sldId="385"/>
            <ac:spMk id="4" creationId="{CBB63697-9347-ADD1-AC97-B33F68AFB333}"/>
          </ac:spMkLst>
        </pc:spChg>
      </pc:sldChg>
      <pc:sldChg chg="modSp new del mod">
        <pc:chgData name="Alejandro Ignacio López Telgie" userId="6fa8973a-054a-4dc0-aabe-8479940e73ca" providerId="ADAL" clId="{35470906-8B16-4192-97D7-E166868300F1}" dt="2025-11-04T14:47:14.708" v="133" actId="47"/>
        <pc:sldMkLst>
          <pc:docMk/>
          <pc:sldMk cId="2526909660" sldId="386"/>
        </pc:sldMkLst>
        <pc:spChg chg="mod">
          <ac:chgData name="Alejandro Ignacio López Telgie" userId="6fa8973a-054a-4dc0-aabe-8479940e73ca" providerId="ADAL" clId="{35470906-8B16-4192-97D7-E166868300F1}" dt="2025-11-04T14:46:27.116" v="131"/>
          <ac:spMkLst>
            <pc:docMk/>
            <pc:sldMk cId="2526909660" sldId="386"/>
            <ac:spMk id="2" creationId="{BB0AC549-36CD-C86D-A0C2-37349D13DCFE}"/>
          </ac:spMkLst>
        </pc:spChg>
      </pc:sldChg>
      <pc:sldChg chg="new del">
        <pc:chgData name="Alejandro Ignacio López Telgie" userId="6fa8973a-054a-4dc0-aabe-8479940e73ca" providerId="ADAL" clId="{35470906-8B16-4192-97D7-E166868300F1}" dt="2025-11-04T13:53:53.979" v="89" actId="47"/>
        <pc:sldMkLst>
          <pc:docMk/>
          <pc:sldMk cId="2988707463" sldId="386"/>
        </pc:sldMkLst>
      </pc:sldChg>
      <pc:sldChg chg="add del">
        <pc:chgData name="Alejandro Ignacio López Telgie" userId="6fa8973a-054a-4dc0-aabe-8479940e73ca" providerId="ADAL" clId="{35470906-8B16-4192-97D7-E166868300F1}" dt="2025-11-04T14:50:24.185" v="181" actId="47"/>
        <pc:sldMkLst>
          <pc:docMk/>
          <pc:sldMk cId="3534804388" sldId="3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2B176-A70F-4AFE-A2D0-E52B4D188A7E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18748-7D72-4DF3-8642-45060DC3B1D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032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ENIAC#cite_note-3" TargetMode="External"/><Relationship Id="rId13" Type="http://schemas.openxmlformats.org/officeDocument/2006/relationships/hyperlink" Target="https://es.wikipedia.org/wiki/ENIAC#cite_note-5" TargetMode="External"/><Relationship Id="rId3" Type="http://schemas.openxmlformats.org/officeDocument/2006/relationships/hyperlink" Target="https://es.wikipedia.org/wiki/ENIAC#cite_note-1" TargetMode="External"/><Relationship Id="rId7" Type="http://schemas.openxmlformats.org/officeDocument/2006/relationships/hyperlink" Target="https://es.wikipedia.org/wiki/Electr%C3%B3nica_digital" TargetMode="External"/><Relationship Id="rId12" Type="http://schemas.openxmlformats.org/officeDocument/2006/relationships/hyperlink" Target="https://es.wikipedia.org/wiki/Ej%C3%A9rcito_de_los_Estados_Unido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s.wikipedia.org/wiki/Turing_completo" TargetMode="External"/><Relationship Id="rId11" Type="http://schemas.openxmlformats.org/officeDocument/2006/relationships/hyperlink" Target="https://es.wikipedia.org/wiki/Artiller%C3%ADa" TargetMode="External"/><Relationship Id="rId5" Type="http://schemas.openxmlformats.org/officeDocument/2006/relationships/hyperlink" Target="https://es.wikipedia.org/wiki/Computadora" TargetMode="External"/><Relationship Id="rId10" Type="http://schemas.openxmlformats.org/officeDocument/2006/relationships/hyperlink" Target="https://es.wikipedia.org/wiki/Bal%C3%ADstica_exterior" TargetMode="External"/><Relationship Id="rId4" Type="http://schemas.openxmlformats.org/officeDocument/2006/relationships/hyperlink" Target="https://es.wikipedia.org/wiki/ENIAC#cite_note-2" TargetMode="External"/><Relationship Id="rId9" Type="http://schemas.openxmlformats.org/officeDocument/2006/relationships/hyperlink" Target="https://es.wikipedia.org/wiki/ENIAC#cite_note-Shurkin-4" TargetMode="External"/><Relationship Id="rId14" Type="http://schemas.openxmlformats.org/officeDocument/2006/relationships/hyperlink" Target="https://es.wikipedia.org/wiki/ENIAC#cite_note-6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?1st </a:t>
            </a:r>
            <a:r>
              <a:rPr lang="es-CL" dirty="0" err="1"/>
              <a:t>computer</a:t>
            </a:r>
            <a:r>
              <a:rPr lang="es-CL" dirty="0"/>
              <a:t> ENIAC</a:t>
            </a:r>
            <a:br>
              <a:rPr lang="es-CL" dirty="0"/>
            </a:br>
            <a:endParaRPr lang="es-CL" dirty="0"/>
          </a:p>
          <a:p>
            <a: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ENIAC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acrónimo de </a:t>
            </a:r>
            <a:r>
              <a:rPr lang="es-E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s-E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lectronic </a:t>
            </a:r>
            <a:r>
              <a:rPr lang="es-E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s-E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umerical</a:t>
            </a:r>
            <a:r>
              <a:rPr lang="es-E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s-E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ntegrator</a:t>
            </a:r>
            <a:r>
              <a:rPr lang="es-E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s-E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 </a:t>
            </a:r>
            <a:r>
              <a:rPr lang="es-E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s-E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omputer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(Computador e Integrador Numérico Electrónico),</a:t>
            </a:r>
            <a:r>
              <a:rPr lang="es-E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es-E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[2]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 fue una de las primeras 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putadora"/>
              </a:rPr>
              <a:t>computadoras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 propósito general. Era 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Turing completo"/>
              </a:rPr>
              <a:t>Turing-completa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Electrónica digital"/>
              </a:rPr>
              <a:t>digital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susceptible de ser reprogramada para resolver «una extensa clase de problemas numéricos».</a:t>
            </a:r>
            <a:r>
              <a:rPr lang="es-E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[3]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es-E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[4]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 Fue inicialmente diseñada para calcular 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Balística exterior"/>
              </a:rPr>
              <a:t>tablas de tiro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 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Artillería"/>
              </a:rPr>
              <a:t>artillería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destinadas al Laboratorio de Investigación Balística del 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Ejército de los Estados Unidos"/>
              </a:rPr>
              <a:t>Ejército de los Estados Unidos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s-E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[5]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es-E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[6]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18748-7D72-4DF3-8642-45060DC3B1DE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798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Analogo</a:t>
            </a:r>
            <a:r>
              <a:rPr lang="es-CL" dirty="0"/>
              <a:t> al IPO que vemos en INCOSE y NASA</a:t>
            </a:r>
          </a:p>
          <a:p>
            <a:endParaRPr lang="es-CL" dirty="0"/>
          </a:p>
          <a:p>
            <a:pPr algn="just"/>
            <a:r>
              <a:rPr lang="en-US" sz="1200" dirty="0"/>
              <a:t>The </a:t>
            </a:r>
            <a:r>
              <a:rPr lang="en-US" sz="1200" b="1" dirty="0"/>
              <a:t>input/output devices </a:t>
            </a:r>
            <a:r>
              <a:rPr lang="en-US" sz="1200" dirty="0"/>
              <a:t>allow the computer to communicate with the outside world in a human-oriented “language”</a:t>
            </a:r>
          </a:p>
          <a:p>
            <a:pPr algn="just"/>
            <a:r>
              <a:rPr lang="en-US" sz="1200" dirty="0"/>
              <a:t>The </a:t>
            </a:r>
            <a:r>
              <a:rPr lang="en-US" sz="1200" b="1" dirty="0"/>
              <a:t>processing mechanisms </a:t>
            </a:r>
            <a:r>
              <a:rPr lang="en-US" sz="1200" dirty="0"/>
              <a:t>are the devices the computer uses to process the input values in accordance with its program instructions.</a:t>
            </a:r>
          </a:p>
          <a:p>
            <a:pPr algn="just"/>
            <a:r>
              <a:rPr lang="en-US" sz="1200" dirty="0"/>
              <a:t>The </a:t>
            </a:r>
            <a:r>
              <a:rPr lang="en-US" sz="1200" b="1" dirty="0"/>
              <a:t>control mechanisms </a:t>
            </a:r>
            <a:r>
              <a:rPr lang="en-US" sz="1200" dirty="0"/>
              <a:t>cause the computer to execute the program instructions in the proper sequence with maximum practical efficiency.</a:t>
            </a:r>
          </a:p>
          <a:p>
            <a:pPr algn="just"/>
            <a:r>
              <a:rPr lang="en-US" sz="1200" dirty="0"/>
              <a:t>The </a:t>
            </a:r>
            <a:r>
              <a:rPr lang="en-US" sz="1200" b="1" dirty="0"/>
              <a:t>storage device </a:t>
            </a:r>
            <a:r>
              <a:rPr lang="en-US" sz="1200" dirty="0"/>
              <a:t>are a kind of computer memory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18748-7D72-4DF3-8642-45060DC3B1DE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554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EEE607A5-F63E-6D8C-9578-71F401083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r="34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1184887-9FEC-C075-1800-12D80825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535" y="2766218"/>
            <a:ext cx="5276356" cy="1325563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n-US" sz="4000" b="1" kern="1200" dirty="0">
                <a:solidFill>
                  <a:srgbClr val="153A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22BE5ED-9580-9CE5-F2BE-417F2F513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2535" y="4879748"/>
            <a:ext cx="5276356" cy="1500187"/>
          </a:xfrm>
        </p:spPr>
        <p:txBody>
          <a:bodyPr>
            <a:normAutofit/>
          </a:bodyPr>
          <a:lstStyle>
            <a:lvl1pPr marL="0" indent="0">
              <a:buNone/>
              <a:defRPr lang="es-E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pic>
        <p:nvPicPr>
          <p:cNvPr id="2" name="Imagen 1" descr="Imagen que contiene botella, exterior, firmar, gente&#10;&#10;Descripción generada automáticamente">
            <a:extLst>
              <a:ext uri="{FF2B5EF4-FFF2-40B4-BE49-F238E27FC236}">
                <a16:creationId xmlns:a16="http://schemas.microsoft.com/office/drawing/2014/main" id="{564B6A3B-8A33-4CF7-1BF9-19D41D949E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71" y="293892"/>
            <a:ext cx="2194429" cy="5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3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387B56B-D25B-56B5-EF9E-73DB352E554E}"/>
              </a:ext>
            </a:extLst>
          </p:cNvPr>
          <p:cNvCxnSpPr/>
          <p:nvPr userDrawn="1"/>
        </p:nvCxnSpPr>
        <p:spPr>
          <a:xfrm flipV="1">
            <a:off x="3122286" y="0"/>
            <a:ext cx="0" cy="6858000"/>
          </a:xfrm>
          <a:prstGeom prst="line">
            <a:avLst/>
          </a:prstGeom>
          <a:ln w="28575">
            <a:solidFill>
              <a:srgbClr val="153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3D5DE49-D624-25FE-0657-5B59CC43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429" y="2766218"/>
            <a:ext cx="7908471" cy="1325563"/>
          </a:xfrm>
        </p:spPr>
        <p:txBody>
          <a:bodyPr>
            <a:normAutofit/>
          </a:bodyPr>
          <a:lstStyle>
            <a:lvl1pPr>
              <a:defRPr lang="en-US" sz="3600" b="1" kern="1200" dirty="0">
                <a:ln w="28575">
                  <a:noFill/>
                </a:ln>
                <a:solidFill>
                  <a:srgbClr val="153A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3D755417-0483-4E45-D218-E9743A9F6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134130" cy="685800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5409740-4ABE-BDD2-B7D1-30743C1E25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8100" y="6356350"/>
            <a:ext cx="2743200" cy="365125"/>
          </a:xfrm>
        </p:spPr>
        <p:txBody>
          <a:bodyPr/>
          <a:lstStyle>
            <a:lvl1pPr>
              <a:defRPr lang="en-US" sz="1600" kern="1200" smtClean="0">
                <a:solidFill>
                  <a:srgbClr val="153A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44B7435C-A960-4F42-AE1B-FFDF6B928D22}" type="slidenum">
              <a:rPr lang="es-CL" smtClean="0"/>
              <a:pPr/>
              <a:t>‹#›</a:t>
            </a:fld>
            <a:endParaRPr lang="es-CL" dirty="0"/>
          </a:p>
        </p:txBody>
      </p:sp>
      <p:pic>
        <p:nvPicPr>
          <p:cNvPr id="5" name="Imagen 4" descr="Imagen que contiene botella, exterior, firmar, gente&#10;&#10;Descripción generada automáticamente">
            <a:extLst>
              <a:ext uri="{FF2B5EF4-FFF2-40B4-BE49-F238E27FC236}">
                <a16:creationId xmlns:a16="http://schemas.microsoft.com/office/drawing/2014/main" id="{45100715-A6A5-6940-EA2C-129D28058D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71" y="293892"/>
            <a:ext cx="2194429" cy="5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2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837243-20CF-A6AA-8B9A-263D2D2B3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009" y="1291771"/>
            <a:ext cx="5339692" cy="5138289"/>
          </a:xfrm>
        </p:spPr>
        <p:txBody>
          <a:bodyPr/>
          <a:lstStyle>
            <a:lvl1pPr>
              <a:defRPr lang="es-ES" sz="1800" u="none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s-ES" sz="1800" u="none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s-ES" sz="1800" u="none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s-ES" sz="1800" u="none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u="none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AD02B9-8BC1-C8E7-C1A5-6D9ECEF1708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9208" y="1291771"/>
            <a:ext cx="5339692" cy="5138289"/>
          </a:xfrm>
        </p:spPr>
        <p:txBody>
          <a:bodyPr/>
          <a:lstStyle>
            <a:lvl1pPr>
              <a:defRPr lang="es-E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s-E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s-E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s-E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E81C9FDA-4965-5B26-041C-4B32805BD817}"/>
              </a:ext>
            </a:extLst>
          </p:cNvPr>
          <p:cNvCxnSpPr>
            <a:cxnSpLocks/>
          </p:cNvCxnSpPr>
          <p:nvPr userDrawn="1"/>
        </p:nvCxnSpPr>
        <p:spPr>
          <a:xfrm>
            <a:off x="515008" y="981718"/>
            <a:ext cx="11156532" cy="0"/>
          </a:xfrm>
          <a:prstGeom prst="line">
            <a:avLst/>
          </a:prstGeom>
          <a:ln w="28575">
            <a:solidFill>
              <a:srgbClr val="153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1D935D-9159-6EEF-AE73-932CB6ABC2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8100" y="6356350"/>
            <a:ext cx="2743200" cy="365125"/>
          </a:xfrm>
        </p:spPr>
        <p:txBody>
          <a:bodyPr/>
          <a:lstStyle>
            <a:lvl1pPr>
              <a:defRPr lang="en-US" sz="1600" kern="1200" smtClean="0">
                <a:solidFill>
                  <a:srgbClr val="153A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44B7435C-A960-4F42-AE1B-FFDF6B928D22}" type="slidenum">
              <a:rPr lang="es-CL" smtClean="0"/>
              <a:pPr/>
              <a:t>‹#›</a:t>
            </a:fld>
            <a:endParaRPr lang="es-C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3837E9-B853-1767-98BB-26A634C2E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9" y="427939"/>
            <a:ext cx="10515600" cy="553779"/>
          </a:xfrm>
        </p:spPr>
        <p:txBody>
          <a:bodyPr>
            <a:normAutofit/>
          </a:bodyPr>
          <a:lstStyle>
            <a:lvl1pPr>
              <a:defRPr lang="en-US" sz="2000" b="1" kern="1200" cap="all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6" name="Imagen 5" descr="Imagen que contiene botella, exterior, firmar, gente&#10;&#10;Descripción generada automáticamente">
            <a:extLst>
              <a:ext uri="{FF2B5EF4-FFF2-40B4-BE49-F238E27FC236}">
                <a16:creationId xmlns:a16="http://schemas.microsoft.com/office/drawing/2014/main" id="{D18F1E93-66D2-AEBD-4ED8-9FE0AC940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71" y="293892"/>
            <a:ext cx="2194429" cy="5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1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682E74C-F006-87B8-1CDA-470FFC436403}"/>
              </a:ext>
            </a:extLst>
          </p:cNvPr>
          <p:cNvCxnSpPr>
            <a:cxnSpLocks/>
          </p:cNvCxnSpPr>
          <p:nvPr userDrawn="1"/>
        </p:nvCxnSpPr>
        <p:spPr>
          <a:xfrm>
            <a:off x="515008" y="981718"/>
            <a:ext cx="11156532" cy="0"/>
          </a:xfrm>
          <a:prstGeom prst="line">
            <a:avLst/>
          </a:prstGeom>
          <a:ln w="28575">
            <a:solidFill>
              <a:srgbClr val="153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837243-20CF-A6AA-8B9A-263D2D2B3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008" y="1291771"/>
            <a:ext cx="11003891" cy="5138289"/>
          </a:xfrm>
        </p:spPr>
        <p:txBody>
          <a:bodyPr/>
          <a:lstStyle>
            <a:lvl1pPr>
              <a:defRPr lang="es-E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s-E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s-E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s-E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87B153-3E6E-0468-9B5F-D333670AE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9" y="427939"/>
            <a:ext cx="10515600" cy="553779"/>
          </a:xfrm>
        </p:spPr>
        <p:txBody>
          <a:bodyPr>
            <a:normAutofit/>
          </a:bodyPr>
          <a:lstStyle>
            <a:lvl1pPr>
              <a:defRPr lang="en-US" sz="2000" b="1" kern="1200" cap="all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202A2DA7-A6A2-B4A8-B654-C65E24E14C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8100" y="6356350"/>
            <a:ext cx="2743200" cy="365125"/>
          </a:xfrm>
        </p:spPr>
        <p:txBody>
          <a:bodyPr/>
          <a:lstStyle>
            <a:lvl1pPr>
              <a:defRPr lang="en-US" sz="1600" kern="1200" smtClean="0">
                <a:solidFill>
                  <a:srgbClr val="153A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44B7435C-A960-4F42-AE1B-FFDF6B928D22}" type="slidenum">
              <a:rPr lang="es-CL" smtClean="0"/>
              <a:pPr/>
              <a:t>‹#›</a:t>
            </a:fld>
            <a:endParaRPr lang="es-CL" dirty="0"/>
          </a:p>
        </p:txBody>
      </p:sp>
      <p:pic>
        <p:nvPicPr>
          <p:cNvPr id="3" name="Imagen 2" descr="Imagen que contiene botella, exterior, firmar, gente&#10;&#10;Descripción generada automáticamente">
            <a:extLst>
              <a:ext uri="{FF2B5EF4-FFF2-40B4-BE49-F238E27FC236}">
                <a16:creationId xmlns:a16="http://schemas.microsoft.com/office/drawing/2014/main" id="{D46C155F-6BB3-A146-122E-9BEF92FF2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71" y="293892"/>
            <a:ext cx="2194429" cy="5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19583CC3-707F-DC1D-1649-240765CB0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69" b="9473"/>
          <a:stretch/>
        </p:blipFill>
        <p:spPr>
          <a:xfrm>
            <a:off x="0" y="5852767"/>
            <a:ext cx="12192000" cy="10052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08B7FF-0EBE-4131-1524-87433C93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>
            <a:lvl1pPr algn="ctr">
              <a:defRPr lang="en-US" sz="4000" b="1" kern="1200" dirty="0">
                <a:ln w="28575">
                  <a:noFill/>
                </a:ln>
                <a:solidFill>
                  <a:srgbClr val="153A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3" name="Imagen 2" descr="Imagen que contiene botella, exterior, firmar, gente&#10;&#10;Descripción generada automáticamente">
            <a:extLst>
              <a:ext uri="{FF2B5EF4-FFF2-40B4-BE49-F238E27FC236}">
                <a16:creationId xmlns:a16="http://schemas.microsoft.com/office/drawing/2014/main" id="{4C0E202B-8372-5DB5-A003-8E49BF00CD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71" y="293892"/>
            <a:ext cx="2194429" cy="5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9FF2E-1A8C-4191-AF7C-26F4B5A29A57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7435C-A960-4F42-AE1B-FFDF6B928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2" r:id="rId4"/>
    <p:sldLayoutId id="214748368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lelopez@udec.c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alelopez@udec.cl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2AF3D-5A01-7732-B0F9-629EEA67B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BB63697-9347-ADD1-AC97-B33F68AF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Arquitectura de RPA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712ABF-83FB-1CAE-CF33-3B85059C3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Dr. Alejandro López </a:t>
            </a:r>
            <a:r>
              <a:rPr lang="es-CL" dirty="0" err="1"/>
              <a:t>Telgie</a:t>
            </a:r>
            <a:r>
              <a:rPr lang="es-CL" dirty="0"/>
              <a:t>: </a:t>
            </a:r>
            <a:r>
              <a:rPr lang="es-CL" dirty="0">
                <a:hlinkClick r:id="rId2"/>
              </a:rPr>
              <a:t>Alelopez@udec.cl</a:t>
            </a:r>
            <a:endParaRPr lang="es-CL" dirty="0"/>
          </a:p>
          <a:p>
            <a:endParaRPr lang="es-CL" dirty="0"/>
          </a:p>
          <a:p>
            <a:r>
              <a:rPr lang="es-CL" dirty="0"/>
              <a:t>05 de noviembre 2025 </a:t>
            </a:r>
          </a:p>
        </p:txBody>
      </p:sp>
    </p:spTree>
    <p:extLst>
      <p:ext uri="{BB962C8B-B14F-4D97-AF65-F5344CB8AC3E}">
        <p14:creationId xmlns:p14="http://schemas.microsoft.com/office/powerpoint/2010/main" val="29252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FB9CAE3-0BFD-0A29-E0A2-2A7A9429EA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Emergence is the main reason why we design engineering systems. </a:t>
            </a:r>
          </a:p>
          <a:p>
            <a:endParaRPr lang="en-US" sz="3200" dirty="0"/>
          </a:p>
          <a:p>
            <a:r>
              <a:rPr lang="en-US" sz="3200" dirty="0"/>
              <a:t>Emergence implies complex interactions between system elements</a:t>
            </a:r>
          </a:p>
          <a:p>
            <a:endParaRPr lang="en-US" sz="3200" dirty="0"/>
          </a:p>
          <a:p>
            <a:r>
              <a:rPr lang="en-US" sz="3200" dirty="0"/>
              <a:t>Complexity is the other </a:t>
            </a:r>
            <a:r>
              <a:rPr lang="en-US" sz="3200" dirty="0" err="1"/>
              <a:t>sie</a:t>
            </a:r>
            <a:r>
              <a:rPr lang="en-US" sz="3200" dirty="0"/>
              <a:t> of the coin of engineering systems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E76EAE-BE9F-84B0-0249-0F1074F0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- </a:t>
            </a:r>
            <a:r>
              <a:rPr lang="en-US" dirty="0" err="1"/>
              <a:t>compexity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01BCC4-20F3-BCC2-DA1A-73F89C9F09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294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7BCF7FF-2061-35D4-F832-3862BBB446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Decomposition, abstraction and hierarchies</a:t>
            </a:r>
          </a:p>
          <a:p>
            <a:endParaRPr lang="en-US" sz="2800" dirty="0"/>
          </a:p>
          <a:p>
            <a:r>
              <a:rPr lang="en-US" sz="2800" b="1" i="1" dirty="0"/>
              <a:t>Decomposition: </a:t>
            </a:r>
            <a:r>
              <a:rPr lang="en-US" sz="2800" dirty="0"/>
              <a:t>take the system and decompose it into parts</a:t>
            </a:r>
          </a:p>
          <a:p>
            <a:endParaRPr lang="en-US" sz="2800" dirty="0"/>
          </a:p>
          <a:p>
            <a:r>
              <a:rPr lang="en-US" sz="2800" b="1" i="1" dirty="0"/>
              <a:t>Hierarchies: </a:t>
            </a:r>
            <a:r>
              <a:rPr lang="en-US" sz="2800" dirty="0"/>
              <a:t>way to structure the decomposition in a way to understand the complexity of the system</a:t>
            </a:r>
          </a:p>
          <a:p>
            <a:endParaRPr lang="en-US" sz="2800" dirty="0"/>
          </a:p>
          <a:p>
            <a:r>
              <a:rPr lang="en-US" sz="2800" b="1" i="1" dirty="0"/>
              <a:t>Abstractions: </a:t>
            </a:r>
            <a:r>
              <a:rPr lang="en-US" sz="2800" dirty="0"/>
              <a:t>are used to characterize system elements in their functional and formal attributes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30EA2FE-3FBB-C0A9-3524-F0BFE2FB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managing complexity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C23DD0-A54A-73EB-AEA6-3AA5E1D8D6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82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F3F068F-15AC-3507-C4A2-88D0EDEB0D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Expression of quality apart from the objects</a:t>
            </a:r>
          </a:p>
          <a:p>
            <a:r>
              <a:rPr lang="en-US" sz="2400" dirty="0"/>
              <a:t>Having only the intrinsic nature rather than the form</a:t>
            </a:r>
          </a:p>
          <a:p>
            <a:r>
              <a:rPr lang="en-US" sz="2400" dirty="0"/>
              <a:t>Abstraction can be used in both function and form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Function – thing what the system does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718AB5E-A0A9-B954-1E78-1DF7F85F2F8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178550" y="2593403"/>
            <a:ext cx="5340350" cy="253479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B2024E-A823-A950-D532-F3ED99E532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12</a:t>
            </a:fld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B4E04B5-C7D4-370C-0795-AD419532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Abstraction (Crawley’s definition)</a:t>
            </a:r>
          </a:p>
        </p:txBody>
      </p:sp>
    </p:spTree>
    <p:extLst>
      <p:ext uri="{BB962C8B-B14F-4D97-AF65-F5344CB8AC3E}">
        <p14:creationId xmlns:p14="http://schemas.microsoft.com/office/powerpoint/2010/main" val="404095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9F8B244-9DD3-6BCF-810E-3BED69A5DD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system in which grades or classes are ranked one above the other</a:t>
            </a:r>
          </a:p>
          <a:p>
            <a:endParaRPr lang="en-US" sz="2800" dirty="0"/>
          </a:p>
          <a:p>
            <a:r>
              <a:rPr lang="en-US" sz="2800" dirty="0"/>
              <a:t>To manage system complexity</a:t>
            </a:r>
          </a:p>
          <a:p>
            <a:endParaRPr lang="en-US" sz="2800" dirty="0"/>
          </a:p>
          <a:p>
            <a:r>
              <a:rPr lang="en-US" sz="2800" dirty="0"/>
              <a:t>A way to focus yourself on the thing that really matter (as a designer)</a:t>
            </a:r>
          </a:p>
          <a:p>
            <a:endParaRPr lang="en-US" sz="2800" dirty="0"/>
          </a:p>
          <a:p>
            <a:r>
              <a:rPr lang="en-US" sz="2800" dirty="0"/>
              <a:t>To give a structure to system description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3A61B6B-EC36-0D44-1426-819DC265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Hierarchy (</a:t>
            </a:r>
            <a:r>
              <a:rPr lang="en-US" dirty="0" err="1"/>
              <a:t>crawley’s</a:t>
            </a:r>
            <a:r>
              <a:rPr lang="en-US" dirty="0"/>
              <a:t> definition)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9B989D-07B4-CD45-3445-F68D1CAC0C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0704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E58C38EB-8AD8-EB83-6205-90E1544EDAE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892834" y="2340490"/>
            <a:ext cx="5340350" cy="2827781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F40EF4-57DD-8696-2CD3-523F99DD5E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14</a:t>
            </a:fld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5716B19-DC92-E05F-FF1E-B5124568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 (</a:t>
            </a:r>
            <a:r>
              <a:rPr lang="en-US" dirty="0" err="1"/>
              <a:t>crawley’s</a:t>
            </a:r>
            <a:r>
              <a:rPr lang="en-US" dirty="0"/>
              <a:t> definition)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5DB80BE-F6F9-D6FD-FBE8-C71001C673F4}"/>
              </a:ext>
            </a:extLst>
          </p:cNvPr>
          <p:cNvSpPr txBox="1"/>
          <p:nvPr/>
        </p:nvSpPr>
        <p:spPr>
          <a:xfrm>
            <a:off x="515009" y="12922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the division into smaller constituents </a:t>
            </a: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87B3B5BE-4F4A-BE95-773F-D6FDFC34B8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40191" y="1292225"/>
            <a:ext cx="4658975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9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E02CBACA-2037-059A-FD6C-95F7FB3392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Holistic Approach to architect engineering systems and manage complexity</a:t>
            </a:r>
          </a:p>
          <a:p>
            <a:endParaRPr lang="en-US" sz="2800" dirty="0"/>
          </a:p>
          <a:p>
            <a:r>
              <a:rPr lang="en-US" sz="2800" dirty="0"/>
              <a:t>Considers: Technology, business, and policy</a:t>
            </a:r>
          </a:p>
          <a:p>
            <a:endParaRPr lang="en-US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9464F819-71FB-6652-D76E-B5EEE709260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178550" y="2534207"/>
            <a:ext cx="5340350" cy="265318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B02261-4387-CF99-CCF5-84BBA9DE31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15</a:t>
            </a:fld>
            <a:endParaRPr lang="es-CL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6E4F9B7-8A8B-1DD3-1B2C-B81D7578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thinking</a:t>
            </a:r>
          </a:p>
        </p:txBody>
      </p:sp>
    </p:spTree>
    <p:extLst>
      <p:ext uri="{BB962C8B-B14F-4D97-AF65-F5344CB8AC3E}">
        <p14:creationId xmlns:p14="http://schemas.microsoft.com/office/powerpoint/2010/main" val="137581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400E50D-A3D9-4849-7900-CC7C9CF4FF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Three of the most important ones are:</a:t>
            </a:r>
          </a:p>
          <a:p>
            <a:endParaRPr lang="en-US" sz="800" dirty="0"/>
          </a:p>
          <a:p>
            <a:pPr>
              <a:buFontTx/>
              <a:buChar char="-"/>
            </a:pPr>
            <a:r>
              <a:rPr lang="en-US" sz="2800" dirty="0"/>
              <a:t>Elegance</a:t>
            </a:r>
          </a:p>
          <a:p>
            <a:pPr>
              <a:buFontTx/>
              <a:buChar char="-"/>
            </a:pPr>
            <a:endParaRPr lang="en-US" sz="800" dirty="0"/>
          </a:p>
          <a:p>
            <a:pPr>
              <a:buFontTx/>
              <a:buChar char="-"/>
            </a:pPr>
            <a:r>
              <a:rPr lang="en-US" sz="2800" dirty="0"/>
              <a:t>Traceability</a:t>
            </a:r>
          </a:p>
          <a:p>
            <a:pPr>
              <a:buFontTx/>
              <a:buChar char="-"/>
            </a:pPr>
            <a:endParaRPr lang="en-US" sz="800" dirty="0"/>
          </a:p>
          <a:p>
            <a:pPr>
              <a:buFontTx/>
              <a:buChar char="-"/>
            </a:pPr>
            <a:r>
              <a:rPr lang="en-US" sz="2800" dirty="0"/>
              <a:t>Occam’s razor 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70A4F10-C499-9B51-17FC-6AA78E4D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architecture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782FB0-2972-FA1B-ADFB-7BC1F72872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414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537ACB8-9A10-AFA1-B664-4FCA949FB1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In system architecture is to find the simplest solution to complex problems</a:t>
            </a:r>
          </a:p>
          <a:p>
            <a:endParaRPr lang="en-US" sz="2800" dirty="0"/>
          </a:p>
          <a:p>
            <a:r>
              <a:rPr lang="en-US" sz="2800" dirty="0"/>
              <a:t>Elegance implies minimizing functions, elements, and interfaces of a concept, while still satisfying stakeholders needs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AB35D73-BD07-36C4-8C52-94FC5CDC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Elegance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857E81-9B72-CABE-3928-192DF1F92F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7565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98F1ACE-FECC-FCC8-9295-7BCC10C9D9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/>
              <a:t>It means that whatever function that you imbed in your system it must be traceable, must be produced to a specific stakeholder needs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Fucus on value-associated operands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4A63186-1FA9-FFE5-87D5-6188EA3DF13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178550" y="3024360"/>
            <a:ext cx="5340350" cy="167288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132548-F290-50D5-F5B2-78FEF5B62C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18</a:t>
            </a:fld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33F4152-B370-6846-52CF-4FB5DF7C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Traceability </a:t>
            </a:r>
          </a:p>
        </p:txBody>
      </p:sp>
    </p:spTree>
    <p:extLst>
      <p:ext uri="{BB962C8B-B14F-4D97-AF65-F5344CB8AC3E}">
        <p14:creationId xmlns:p14="http://schemas.microsoft.com/office/powerpoint/2010/main" val="265150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077D8E9-068E-8EB6-5F56-C051D1491E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200" dirty="0"/>
              <a:t>William of </a:t>
            </a:r>
            <a:r>
              <a:rPr lang="en-US" sz="3200" dirty="0" err="1"/>
              <a:t>occam</a:t>
            </a:r>
            <a:r>
              <a:rPr lang="en-US" sz="3200" dirty="0"/>
              <a:t> – Franciscan friar and scholastic philosopher.</a:t>
            </a:r>
          </a:p>
          <a:p>
            <a:pPr algn="just"/>
            <a:endParaRPr lang="en-US" sz="3200" dirty="0"/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Good concepts are simple, lean, elegant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0BC6062-12F7-9F14-A513-8A81ED73047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178550" y="2683802"/>
            <a:ext cx="5340350" cy="235399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B6C38B-906A-41DA-4BD1-1B2B82657C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19</a:t>
            </a:fld>
            <a:endParaRPr lang="es-CL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CC7EA5A-2C17-7A02-ABAA-154CA0C9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Occam’s razor </a:t>
            </a:r>
          </a:p>
        </p:txBody>
      </p:sp>
    </p:spTree>
    <p:extLst>
      <p:ext uri="{BB962C8B-B14F-4D97-AF65-F5344CB8AC3E}">
        <p14:creationId xmlns:p14="http://schemas.microsoft.com/office/powerpoint/2010/main" val="10163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37127E5-F502-5C4F-7993-D0AE1382C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Introducción – “</a:t>
            </a:r>
            <a:r>
              <a:rPr lang="en-US" i="1" dirty="0"/>
              <a:t>Is often better to define a complicated devise in terms of </a:t>
            </a:r>
            <a:r>
              <a:rPr lang="en-US" i="1" u="sng" dirty="0"/>
              <a:t>what it does rather than what it is”</a:t>
            </a:r>
            <a:br>
              <a:rPr lang="en-US" i="1" dirty="0"/>
            </a:br>
            <a:endParaRPr lang="es-CL" i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6EFC8D-2EC1-87DF-1C21-9476B98C11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2</a:t>
            </a:fld>
            <a:endParaRPr lang="es-CL" dirty="0"/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54E8B2C9-0FA0-5AB2-8EF3-D7F2AC6E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40" y="3974290"/>
            <a:ext cx="4001860" cy="274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75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EF421-54C4-33A8-91D7-603478CE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4CC9C-F66E-D3FD-FBEF-3ABF7904E3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20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7550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Tabla&#10;&#10;El contenido generado por IA puede ser incorrecto.">
            <a:extLst>
              <a:ext uri="{FF2B5EF4-FFF2-40B4-BE49-F238E27FC236}">
                <a16:creationId xmlns:a16="http://schemas.microsoft.com/office/drawing/2014/main" id="{05DD6615-D587-9D6B-9498-E0DD7DEF0B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63" y="1292225"/>
            <a:ext cx="7083723" cy="513715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E58EFA1-B398-8285-8A26-B9194D21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Esquema simplificado de la arquitectura básica de un sistema</a:t>
            </a:r>
            <a:br>
              <a:rPr lang="es-CL" dirty="0"/>
            </a:br>
            <a:r>
              <a:rPr lang="es-CL" dirty="0"/>
              <a:t>UAS militar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E00F73-243C-286D-02AC-77A60B748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21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08365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7E0EB46-93F7-361A-4A7D-8EDE20E4D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Esquema simplificado de la arquitectura básica de un sistema</a:t>
            </a:r>
            <a:br>
              <a:rPr lang="es-CL" dirty="0"/>
            </a:br>
            <a:r>
              <a:rPr lang="es-CL" dirty="0"/>
              <a:t>UAS militar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9A0ECD-C4E6-AF13-38FA-4D514C520E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22</a:t>
            </a:fld>
            <a:endParaRPr lang="es-CL" dirty="0"/>
          </a:p>
        </p:txBody>
      </p:sp>
      <p:pic>
        <p:nvPicPr>
          <p:cNvPr id="5" name="Imagen 9">
            <a:extLst>
              <a:ext uri="{FF2B5EF4-FFF2-40B4-BE49-F238E27FC236}">
                <a16:creationId xmlns:a16="http://schemas.microsoft.com/office/drawing/2014/main" id="{DA8DFBF5-E134-18AC-555C-51DAFF1019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350" y="1950989"/>
            <a:ext cx="11004550" cy="38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4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9559C-5D3C-FFA1-10B3-592C49D7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Gracias</a:t>
            </a:r>
            <a:br>
              <a:rPr lang="es-CL" dirty="0"/>
            </a:br>
            <a:r>
              <a:rPr lang="es-CL" dirty="0">
                <a:hlinkClick r:id="rId2"/>
              </a:rPr>
              <a:t>alelopez@udec.cl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0F9B62C-AB48-77C6-2234-808306786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009" y="1291771"/>
            <a:ext cx="7632704" cy="5138289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noProof="0" dirty="0"/>
              <a:t>Simple, creative solutions are often developed by dedicated individuals with slightly above-average intelligence. But a few creative blockbusters have been proposed and perfected by world-class geniuses whose intellectual brilliance sparkles and burns with star-like luminosity.</a:t>
            </a:r>
          </a:p>
          <a:p>
            <a:pPr algn="just"/>
            <a:r>
              <a:rPr lang="en-US" sz="2000" b="1" noProof="0" dirty="0"/>
              <a:t>John von Neumann – broke a high-speed digital computer apart and put it back together again (1940s). </a:t>
            </a:r>
            <a:r>
              <a:rPr lang="en-US" sz="2000" noProof="0" dirty="0"/>
              <a:t>Today many of the world’s most powerful computers are still being constructed in keeping with the design philosophy he so skillfully espoused.</a:t>
            </a:r>
          </a:p>
          <a:p>
            <a:pPr algn="just"/>
            <a:r>
              <a:rPr lang="en-US" sz="2000" dirty="0"/>
              <a:t>In 1946 h</a:t>
            </a:r>
            <a:r>
              <a:rPr lang="en-US" sz="2000" noProof="0" dirty="0"/>
              <a:t>e wrote a 40-page technical paper that provided the major thrust for the many advances in computer technology. </a:t>
            </a:r>
          </a:p>
          <a:p>
            <a:pPr algn="just"/>
            <a:r>
              <a:rPr lang="en-US" sz="2000" dirty="0"/>
              <a:t>Scientists describe the operating principles of an intercontinental ballistic missile or a high-performance jet plane </a:t>
            </a:r>
            <a:r>
              <a:rPr lang="en-US" sz="2000" b="1" dirty="0"/>
              <a:t>by breaking the device up into a series  of interlocking </a:t>
            </a:r>
            <a:r>
              <a:rPr lang="en-US" sz="2000" b="1" i="1" dirty="0"/>
              <a:t>subsystems </a:t>
            </a:r>
            <a:r>
              <a:rPr lang="en-US" sz="2000" b="1" dirty="0"/>
              <a:t>each of which is devoted to a particular </a:t>
            </a:r>
            <a:r>
              <a:rPr lang="en-US" sz="2000" b="1" i="1" dirty="0"/>
              <a:t>function</a:t>
            </a:r>
            <a:r>
              <a:rPr lang="en-US" sz="2000" dirty="0"/>
              <a:t>.</a:t>
            </a:r>
          </a:p>
          <a:p>
            <a:pPr algn="just"/>
            <a:r>
              <a:rPr lang="en-US" sz="2000" b="1" dirty="0"/>
              <a:t>Is often better to define a complicated devise in terms of what it </a:t>
            </a:r>
            <a:r>
              <a:rPr lang="en-US" sz="2000" b="1" i="1" dirty="0"/>
              <a:t>does </a:t>
            </a:r>
            <a:r>
              <a:rPr lang="en-US" sz="2000" b="1" dirty="0"/>
              <a:t>rather than what it </a:t>
            </a:r>
            <a:r>
              <a:rPr lang="en-US" sz="2000" b="1" i="1" dirty="0"/>
              <a:t>is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84BA7D9-82A4-89C7-7EB8-5CA53D193D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3</a:t>
            </a:fld>
            <a:endParaRPr lang="es-C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A583B-FFD8-A09A-0FAD-29E355DF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Developing a Simpler Way to Build a Giant Brain</a:t>
            </a:r>
            <a:br>
              <a:rPr lang="en-US" dirty="0"/>
            </a:br>
            <a:r>
              <a:rPr lang="en-US" sz="1200" dirty="0"/>
              <a:t>Lesson 14 … SIX SIMPLE, CREATIVE SOLUTIONS THAT SHOOK THE WORLD, 4</a:t>
            </a:r>
            <a:r>
              <a:rPr lang="en-US" sz="1200" baseline="30000" dirty="0"/>
              <a:t>th </a:t>
            </a:r>
            <a:r>
              <a:rPr lang="en-US" sz="1200" dirty="0"/>
              <a:t>Edition - by Tom Logsdon 2012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SIX SIMPLE, CREATIVE SOLUTIONS THAT SHOOK THE WORLD">
            <a:extLst>
              <a:ext uri="{FF2B5EF4-FFF2-40B4-BE49-F238E27FC236}">
                <a16:creationId xmlns:a16="http://schemas.microsoft.com/office/drawing/2014/main" id="{9259FA29-AE4D-4D8E-2C8D-34BDAFA5E37C}"/>
              </a:ext>
            </a:extLst>
          </p:cNvPr>
          <p:cNvPicPr>
            <a:picLocks noGrp="1" noChangeAspect="1" noChangeArrowheads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30" y="1836852"/>
            <a:ext cx="30384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8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46943E9-0530-AD64-8F7B-EE44A515C2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sz="2400" dirty="0"/>
              <a:t>John von Neumann adopted it in his widely heralded technical paper. He broke the computer apart into four distinct, but interactive components:</a:t>
            </a:r>
          </a:p>
          <a:p>
            <a:pPr marL="800100" lvl="1" indent="-342900" algn="just">
              <a:buAutoNum type="arabicPeriod"/>
            </a:pPr>
            <a:endParaRPr lang="en-US" sz="2400" dirty="0"/>
          </a:p>
          <a:p>
            <a:pPr marL="800100" lvl="1" indent="-342900" algn="just">
              <a:buAutoNum type="arabicPeriod"/>
            </a:pPr>
            <a:r>
              <a:rPr lang="en-US" sz="2400" dirty="0"/>
              <a:t>Input/output</a:t>
            </a:r>
          </a:p>
          <a:p>
            <a:pPr marL="800100" lvl="1" indent="-342900" algn="just">
              <a:buAutoNum type="arabicPeriod"/>
            </a:pPr>
            <a:r>
              <a:rPr lang="en-US" sz="2400" dirty="0"/>
              <a:t>Processing </a:t>
            </a:r>
          </a:p>
          <a:p>
            <a:pPr marL="800100" lvl="1" indent="-342900" algn="just">
              <a:buAutoNum type="arabicPeriod"/>
            </a:pPr>
            <a:r>
              <a:rPr lang="en-US" sz="2400" dirty="0"/>
              <a:t>Control</a:t>
            </a:r>
          </a:p>
          <a:p>
            <a:pPr marL="800100" lvl="1" indent="-342900" algn="just">
              <a:buAutoNum type="arabicPeriod"/>
            </a:pPr>
            <a:r>
              <a:rPr lang="en-US" sz="2400" dirty="0"/>
              <a:t>Storage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D49721-6C05-7CE4-3B20-0792B5BB00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4</a:t>
            </a:fld>
            <a:endParaRPr lang="es-CL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02628F6-A66C-7C33-CDAD-A132CE4D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the digital computer [Von Neumann’s concept]</a:t>
            </a:r>
          </a:p>
        </p:txBody>
      </p:sp>
      <p:pic>
        <p:nvPicPr>
          <p:cNvPr id="7" name="Marcador de contenido 10">
            <a:extLst>
              <a:ext uri="{FF2B5EF4-FFF2-40B4-BE49-F238E27FC236}">
                <a16:creationId xmlns:a16="http://schemas.microsoft.com/office/drawing/2014/main" id="{0AF051ED-97E8-A5EA-B2D8-F664A7CB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474" y="1529230"/>
            <a:ext cx="5340350" cy="4276398"/>
          </a:xfrm>
          <a:prstGeom prst="rect">
            <a:avLst/>
          </a:prstGeom>
        </p:spPr>
      </p:pic>
      <p:pic>
        <p:nvPicPr>
          <p:cNvPr id="8" name="Picture 2" descr="Von Neumann's Architecture illustration">
            <a:extLst>
              <a:ext uri="{FF2B5EF4-FFF2-40B4-BE49-F238E27FC236}">
                <a16:creationId xmlns:a16="http://schemas.microsoft.com/office/drawing/2014/main" id="{06E125C3-CBE6-5351-D985-AB7020D54B2C}"/>
              </a:ext>
            </a:extLst>
          </p:cNvPr>
          <p:cNvPicPr>
            <a:picLocks noGrp="1" noChangeAspect="1" noChangeArrowheads="1"/>
          </p:cNvPicPr>
          <p:nvPr>
            <p:ph sz="half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2191941"/>
            <a:ext cx="5340350" cy="333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076AB3-8713-51D1-669D-164D4D60B7D3}"/>
              </a:ext>
            </a:extLst>
          </p:cNvPr>
          <p:cNvSpPr txBox="1"/>
          <p:nvPr/>
        </p:nvSpPr>
        <p:spPr>
          <a:xfrm rot="16200000">
            <a:off x="10023638" y="3737689"/>
            <a:ext cx="35415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https://museum.dataart.com/short-stories/john-von-neumann</a:t>
            </a:r>
          </a:p>
        </p:txBody>
      </p:sp>
    </p:spTree>
    <p:extLst>
      <p:ext uri="{BB962C8B-B14F-4D97-AF65-F5344CB8AC3E}">
        <p14:creationId xmlns:p14="http://schemas.microsoft.com/office/powerpoint/2010/main" val="1939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DEE03F0-D027-9C56-2633-1D1D6FB53E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/>
              <a:t>The </a:t>
            </a:r>
            <a:r>
              <a:rPr lang="en-US" sz="2800" b="1" dirty="0"/>
              <a:t>input/output devices </a:t>
            </a:r>
            <a:r>
              <a:rPr lang="en-US" sz="2800" dirty="0"/>
              <a:t>allow the computer to communicate with the outside world in a human-oriented “language”</a:t>
            </a:r>
          </a:p>
          <a:p>
            <a:pPr algn="just"/>
            <a:r>
              <a:rPr lang="en-US" sz="2800" dirty="0"/>
              <a:t>The </a:t>
            </a:r>
            <a:r>
              <a:rPr lang="en-US" sz="2800" b="1" dirty="0"/>
              <a:t>processing mechanisms </a:t>
            </a:r>
            <a:r>
              <a:rPr lang="en-US" sz="2800" dirty="0"/>
              <a:t>are the devices the computer uses to process the input values in accordance with its program instructions.</a:t>
            </a:r>
          </a:p>
          <a:p>
            <a:pPr algn="just"/>
            <a:r>
              <a:rPr lang="en-US" sz="2800" dirty="0"/>
              <a:t>The </a:t>
            </a:r>
            <a:r>
              <a:rPr lang="en-US" sz="2800" b="1" dirty="0"/>
              <a:t>control mechanisms </a:t>
            </a:r>
            <a:r>
              <a:rPr lang="en-US" sz="2800" dirty="0"/>
              <a:t>cause the computer to execute the program instructions in the proper sequence with maximum practical efficiency.</a:t>
            </a:r>
          </a:p>
          <a:p>
            <a:pPr algn="just"/>
            <a:r>
              <a:rPr lang="en-US" sz="2800" dirty="0"/>
              <a:t>The </a:t>
            </a:r>
            <a:r>
              <a:rPr lang="en-US" sz="2800" b="1" dirty="0"/>
              <a:t>storage device </a:t>
            </a:r>
            <a:r>
              <a:rPr lang="en-US" sz="2800" dirty="0"/>
              <a:t>are a kind of computer memory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5F4FE62-EF5D-51E2-FD1F-F87E5480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43DB27-1031-D1F2-2669-DF8C8BBE86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83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1CD6BFE-3DD0-8FEB-5B97-54FFEEDB7A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John bon Neumann broke the high-speed digital computer apart and put it back together again to achieve vastly improved results. </a:t>
            </a:r>
          </a:p>
          <a:p>
            <a:r>
              <a:rPr lang="en-US" sz="2800" b="1" dirty="0"/>
              <a:t>To accomplish this goal, he defined the computer not in terms of what it is, but rather in terms of what it does. </a:t>
            </a:r>
          </a:p>
          <a:p>
            <a:r>
              <a:rPr lang="en-US" sz="2800" dirty="0"/>
              <a:t>This allowed him to break data processing machinery into four separate functions, each of which could be performed by stand-alone machines.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CBB3D9D-AB5B-25DA-9E42-9727EAA7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resumen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B8B0FA-D3FC-9636-DF7F-F017D75F75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1651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F3AA1-AF67-360F-235D-EA6DA1F6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Systems Architecture</a:t>
            </a:r>
            <a:br>
              <a:rPr lang="en-US" dirty="0"/>
            </a:br>
            <a:r>
              <a:rPr lang="en-US" sz="2000" dirty="0"/>
              <a:t>Golkar (https://www.youtube.com/watch?v=gGI3n8qLDN0)</a:t>
            </a:r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0D2FF2E-1594-71DE-88D4-FE38247F6F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9295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E179959-3343-0CA2-5E01-B8DE765AFE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Engineering</a:t>
            </a:r>
            <a:r>
              <a:rPr lang="en-US" dirty="0"/>
              <a:t> deals almost entirely with </a:t>
            </a:r>
            <a:r>
              <a:rPr lang="en-US" b="1" i="1" dirty="0"/>
              <a:t>measurables </a:t>
            </a:r>
            <a:r>
              <a:rPr lang="en-US" dirty="0"/>
              <a:t>using </a:t>
            </a:r>
            <a:r>
              <a:rPr lang="en-US" b="1" i="1" dirty="0"/>
              <a:t>analytic tools </a:t>
            </a:r>
            <a:r>
              <a:rPr lang="en-US" dirty="0"/>
              <a:t>derived from mathematics and the hard sciences.</a:t>
            </a:r>
          </a:p>
          <a:p>
            <a:r>
              <a:rPr lang="en-US" b="1" u="sng" dirty="0"/>
              <a:t>Architecting</a:t>
            </a:r>
            <a:r>
              <a:rPr lang="en-US" dirty="0"/>
              <a:t> deals largely with </a:t>
            </a:r>
            <a:r>
              <a:rPr lang="en-US" b="1" i="1" dirty="0" err="1"/>
              <a:t>unmeasurables</a:t>
            </a:r>
            <a:r>
              <a:rPr lang="en-US" b="1" i="1" dirty="0"/>
              <a:t> </a:t>
            </a:r>
            <a:r>
              <a:rPr lang="en-US" dirty="0"/>
              <a:t>using </a:t>
            </a:r>
            <a:r>
              <a:rPr lang="en-US" b="1" i="1" dirty="0"/>
              <a:t>non-qualitative tools </a:t>
            </a:r>
            <a:r>
              <a:rPr lang="en-US" dirty="0"/>
              <a:t> and guidelines based on practical lessons learned.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“Engineering is more of a science; architecting is more of an art”</a:t>
            </a:r>
          </a:p>
          <a:p>
            <a:endParaRPr lang="en-US" b="1" u="sng" dirty="0"/>
          </a:p>
          <a:p>
            <a:endParaRPr lang="en-US" b="1" u="sng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03AEF29-70AC-0816-C86C-B698BB28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Architecting and engineering (Rechtin, 2002)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54B23F-9E54-03DD-228D-76BCD0521E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8</a:t>
            </a:fld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A742E67-432D-EC32-769F-C3C3E8661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508641"/>
              </p:ext>
            </p:extLst>
          </p:nvPr>
        </p:nvGraphicFramePr>
        <p:xfrm>
          <a:off x="1708809" y="293060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1463956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656779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Engineering is a deductive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Architecting is an inductive 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723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71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BFEA643-B9F1-7975-77AC-CFA055A261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system is a construct or collection of different elements that </a:t>
            </a:r>
            <a:r>
              <a:rPr lang="en-US" sz="2800" b="1" dirty="0"/>
              <a:t>together</a:t>
            </a:r>
            <a:r>
              <a:rPr lang="en-US" sz="2800" dirty="0"/>
              <a:t> produce results not obtainable by the elements alone.</a:t>
            </a:r>
          </a:p>
          <a:p>
            <a:r>
              <a:rPr lang="en-US" sz="2800" dirty="0"/>
              <a:t>The elements, or parts, include </a:t>
            </a:r>
            <a:r>
              <a:rPr lang="en-US" sz="2800" b="1" dirty="0"/>
              <a:t>people, hardware, software, facilities, policies, and documents</a:t>
            </a:r>
            <a:r>
              <a:rPr lang="en-US" sz="2800" dirty="0"/>
              <a:t>; that is, all things required to produce systems-level results.</a:t>
            </a:r>
          </a:p>
          <a:p>
            <a:r>
              <a:rPr lang="en-US" sz="2800" dirty="0"/>
              <a:t>The results include system-level qualities, properties, characteristics, functions, behavior and performance.</a:t>
            </a:r>
          </a:p>
          <a:p>
            <a:r>
              <a:rPr lang="en-US" sz="2800" dirty="0"/>
              <a:t>The value added by the system as a whole, beyond that contributed independently by the parts, is primarily created by the relationship among the parts; that is, how they are </a:t>
            </a:r>
            <a:r>
              <a:rPr lang="en-US" sz="2800" b="1" dirty="0"/>
              <a:t>interconnected</a:t>
            </a:r>
            <a:r>
              <a:rPr lang="en-US" sz="2800" dirty="0"/>
              <a:t> (Rechtin, 2000).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B1BE486-4461-3089-260A-D34DEDF4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 system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EA8118-8A67-B448-9DF2-4F8122CA34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B7435C-A960-4F42-AE1B-FFDF6B928D22}" type="slidenum">
              <a:rPr lang="es-CL" smtClean="0"/>
              <a:pPr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907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17406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3878</TotalTime>
  <Words>1137</Words>
  <Application>Microsoft Office PowerPoint</Application>
  <PresentationFormat>Widescreen</PresentationFormat>
  <Paragraphs>135</Paragraphs>
  <Slides>23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Arquitectura de RPA</vt:lpstr>
      <vt:lpstr>Introducción – “Is often better to define a complicated devise in terms of what it does rather than what it is” </vt:lpstr>
      <vt:lpstr>Developing a Simpler Way to Build a Giant Brain Lesson 14 … SIX SIMPLE, CREATIVE SOLUTIONS THAT SHOOK THE WORLD, 4th Edition - by Tom Logsdon 2012 </vt:lpstr>
      <vt:lpstr>features of the digital computer [Von Neumann’s concept]</vt:lpstr>
      <vt:lpstr>PowerPoint Presentation</vt:lpstr>
      <vt:lpstr>resumen</vt:lpstr>
      <vt:lpstr>Systems Architecture Golkar (https://www.youtube.com/watch?v=gGI3n8qLDN0)</vt:lpstr>
      <vt:lpstr>Architecting and engineering (Rechtin, 2002)</vt:lpstr>
      <vt:lpstr>Definition of a system</vt:lpstr>
      <vt:lpstr>Problem - compexity</vt:lpstr>
      <vt:lpstr>Approaches to managing complexity</vt:lpstr>
      <vt:lpstr>Abstraction (Crawley’s definition)</vt:lpstr>
      <vt:lpstr>Hierarchy (crawley’s definition)</vt:lpstr>
      <vt:lpstr>Decomposition (crawley’s definition)</vt:lpstr>
      <vt:lpstr>Systems thinking</vt:lpstr>
      <vt:lpstr>Principles of architecture</vt:lpstr>
      <vt:lpstr>Elegance </vt:lpstr>
      <vt:lpstr>Traceability </vt:lpstr>
      <vt:lpstr>Occam’s razor </vt:lpstr>
      <vt:lpstr>Decomposition </vt:lpstr>
      <vt:lpstr>Esquema simplificado de la arquitectura básica de un sistema UAS militar</vt:lpstr>
      <vt:lpstr>Esquema simplificado de la arquitectura básica de un sistema UAS militar</vt:lpstr>
      <vt:lpstr>Gracias alelopez@udec.cl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CFRD</dc:creator>
  <cp:lastModifiedBy>Alejandro Ignacio López Telgie</cp:lastModifiedBy>
  <cp:revision>487</cp:revision>
  <dcterms:created xsi:type="dcterms:W3CDTF">2022-08-16T20:33:22Z</dcterms:created>
  <dcterms:modified xsi:type="dcterms:W3CDTF">2025-11-04T14:56:48Z</dcterms:modified>
</cp:coreProperties>
</file>