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7" r:id="rId5"/>
    <p:sldId id="285" r:id="rId6"/>
    <p:sldId id="278" r:id="rId7"/>
    <p:sldId id="291" r:id="rId8"/>
    <p:sldId id="277" r:id="rId9"/>
    <p:sldId id="261" r:id="rId10"/>
    <p:sldId id="262" r:id="rId11"/>
    <p:sldId id="287" r:id="rId12"/>
    <p:sldId id="263" r:id="rId13"/>
    <p:sldId id="286" r:id="rId14"/>
    <p:sldId id="266" r:id="rId15"/>
    <p:sldId id="294" r:id="rId16"/>
    <p:sldId id="282" r:id="rId17"/>
    <p:sldId id="295" r:id="rId18"/>
    <p:sldId id="296" r:id="rId19"/>
    <p:sldId id="297" r:id="rId20"/>
    <p:sldId id="298" r:id="rId21"/>
    <p:sldId id="299" r:id="rId22"/>
    <p:sldId id="300" r:id="rId23"/>
    <p:sldId id="268" r:id="rId24"/>
    <p:sldId id="275" r:id="rId25"/>
    <p:sldId id="293" r:id="rId26"/>
    <p:sldId id="292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3648"/>
        <p:guide pos="2664"/>
        <p:guide orient="horz" pos="2664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F48C34-E43A-4093-86A5-0764AD6DAA15}" type="datetime1">
              <a:rPr lang="es-ES" smtClean="0"/>
              <a:t>05/05/2025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0F0F-3B6F-48BC-BF29-27028667A961}" type="datetime1">
              <a:rPr lang="es-ES" smtClean="0"/>
              <a:pPr/>
              <a:t>05/05/2025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1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9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7D97-C807-8236-167A-54229318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7F2D24-0B49-33B1-ED12-0A71FA9CF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D8272C-4D30-479F-0FEE-20DEB6519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5B5AE6-09F5-79B5-031C-AF5AC9D99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93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01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C5034-EE01-0BC3-6905-0AE256CC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C9760E2-79D4-09A9-46D5-329BE723D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BB2B32-F697-C72C-F08F-8C712F455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4E52B7-133C-DDCC-8233-148F61260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1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DAC3-3EEC-51A4-CA7F-066CE344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90B653-3A58-FC9D-0FB8-57C176842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2EA4CA-9784-6F63-95B4-AA2DB9A6B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8B2869-197D-BA36-3496-2DDF1E805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58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4401E-050E-9D62-63AF-77FE8399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B78268-97CE-AD7A-491D-3203FABDD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BB02A9-DF84-8119-F2FD-B369A96D3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C01B64-5FDA-8773-C3DD-26DA721AD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59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A75E-6F78-CE72-DCEA-F995AC7C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3B31AC-7905-E64D-8B24-D6ABD48A9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27F287-CA01-6A15-A144-87471A079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136671-EFE0-6FA1-1DB8-24D7DF4D4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011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EFC52-E153-01A6-4EF1-C7BB3488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78902C-88E4-8BBE-B56B-375144834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55C46EB-D269-40EA-6674-531B976BF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A0027F-7476-7060-7CC5-B30369741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782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F2599-F089-DAEB-EF6C-BFB70544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1CA825-451F-8D20-C638-30772C1FA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4E4204-A680-3C76-CBC0-FD631A207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D4831-F383-9F22-D9E2-8FEBE81A1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689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81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760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89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AE03-C4C2-544A-D27F-EC07B5F3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A586A6-5C00-D502-A483-980A540CF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27B21D-9E96-D3B9-65BB-B0754A25E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550A78-779A-6417-5CA9-DC8512185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50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04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4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7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8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78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2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8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19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56C2E115-5267-49A0-A702-59745AC64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04479580-C1B1-4B70-875C-70152944F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4355" y="4687178"/>
            <a:ext cx="159851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1323CA5D-7F88-4E2C-B2E1-D03E01072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0172" y="17266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FDFF095-F8DE-447E-A83F-BD55BD03B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3189" y="71740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S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FA2755C1-A0B6-448A-BE5D-4B492BB7B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693" y="285863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7F3357-BDC3-43CE-89C0-05F5AB97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3216" y="3667946"/>
            <a:ext cx="9285382" cy="1277857"/>
          </a:xfrm>
        </p:spPr>
        <p:txBody>
          <a:bodyPr rtlCol="0" anchor="ctr"/>
          <a:lstStyle>
            <a:lvl1pPr algn="l">
              <a:defRPr sz="6000" cap="all" baseline="0"/>
            </a:lvl1pPr>
          </a:lstStyle>
          <a:p>
            <a:pPr rtl="0"/>
            <a:r>
              <a:rPr lang="es-ES" noProof="0"/>
              <a:t>Hacer clic para editar el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EFD7F6-12F1-44A8-B26F-82773993F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0418" y="5325276"/>
            <a:ext cx="3677297" cy="682094"/>
          </a:xfrm>
        </p:spPr>
        <p:txBody>
          <a:bodyPr rtlCol="0" anchor="ctr"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HACER CLIC PARA EDITAR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DEC412-0EF3-4D93-AF25-A2D2F5A5093A}"/>
              </a:ext>
            </a:extLst>
          </p:cNvPr>
          <p:cNvCxnSpPr>
            <a:cxnSpLocks/>
          </p:cNvCxnSpPr>
          <p:nvPr userDrawn="1"/>
        </p:nvCxnSpPr>
        <p:spPr>
          <a:xfrm>
            <a:off x="2536371" y="2017985"/>
            <a:ext cx="0" cy="15343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C2836A9-D1F4-4562-B95F-B7BF8F4713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428" y="5655432"/>
            <a:ext cx="33188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ido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Título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Título 2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Título 3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8" name="Marcador de fecha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9" name="Marcador de pie de página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0" name="Marcador de número de diapositiva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la image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36" name="Marcador de texto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1" name="Marcador de texto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2" name="Marcador de texto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3" name="Marcador de texto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fecha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7/01/20XX</a:t>
            </a:r>
          </a:p>
        </p:txBody>
      </p:sp>
      <p:sp>
        <p:nvSpPr>
          <p:cNvPr id="16" name="Marcador de pie de página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7" name="Marcador de número de diapositiva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ie de página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4" name="Marcador de texto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cxnSp>
        <p:nvCxnSpPr>
          <p:cNvPr id="7" name="Conector de flecha recta 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4 arr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0" name="Marcador de texto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1" name="Marcador de texto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2" name="Marcador de texto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3" name="Marcador de texto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8 arr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0" name="Marcador de posición de imagen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5" name="Marcador de posición de imagen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2" name="Marcador de posición de imagen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9" name="Marcador de posición de imagen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1" name="Marcador de texto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2" name="Marcador de texto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3" name="Marcador de texto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4" name="Marcador de texto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5" name="Marcador de texto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6" name="Marcador de texto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7" name="Marcador de texto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8" name="Marcador de texto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9" name="Marcador de texto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80" name="Marcador de texto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4 con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4A9869E4-27A3-4A22-92EA-ECD5099EC492}"/>
              </a:ext>
            </a:extLst>
          </p:cNvPr>
          <p:cNvSpPr/>
          <p:nvPr userDrawn="1"/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  <a:gd name="connsiteX17" fmla="*/ 1341004 w 6175114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lnTo>
                  <a:pt x="1341004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la imagen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7" name="Marcador de texto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la imagen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4" name="Marcador de texto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imagen y 3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6694955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955" h="6858000">
                <a:moveTo>
                  <a:pt x="0" y="0"/>
                </a:moveTo>
                <a:lnTo>
                  <a:pt x="6694955" y="0"/>
                </a:lnTo>
                <a:lnTo>
                  <a:pt x="2589160" y="6857732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4" name="Marcador de texto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la imagen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</a:t>
            </a:r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S</a:t>
            </a:r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es-ES" noProof="0"/>
              <a:t>Hacer clic para editar</a:t>
            </a:r>
          </a:p>
        </p:txBody>
      </p:sp>
      <p:sp>
        <p:nvSpPr>
          <p:cNvPr id="3" name="Gráfico 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Gráfico 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034142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51CF84FA-944B-434D-A8DD-F5D8A6BD7F1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706975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25" name="Marcador de posición de imagen 15">
            <a:extLst>
              <a:ext uri="{FF2B5EF4-FFF2-40B4-BE49-F238E27FC236}">
                <a16:creationId xmlns:a16="http://schemas.microsoft.com/office/drawing/2014/main" id="{F07B788A-B491-4062-8710-AC0B5654D44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412200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en el icono para agregar una imagen</a:t>
            </a:r>
          </a:p>
        </p:txBody>
      </p:sp>
      <p:sp>
        <p:nvSpPr>
          <p:cNvPr id="19" name="Marcador de fecha 2">
            <a:extLst>
              <a:ext uri="{FF2B5EF4-FFF2-40B4-BE49-F238E27FC236}">
                <a16:creationId xmlns:a16="http://schemas.microsoft.com/office/drawing/2014/main" id="{D798BE23-D422-4EB1-A64B-24749090892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0" name="Marcador de pie de página 3">
            <a:extLst>
              <a:ext uri="{FF2B5EF4-FFF2-40B4-BE49-F238E27FC236}">
                <a16:creationId xmlns:a16="http://schemas.microsoft.com/office/drawing/2014/main" id="{4BF2994C-9A98-4FB0-B040-0D7D4EE7DBB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6" name="Marcador de número de diapositiva 4">
            <a:extLst>
              <a:ext uri="{FF2B5EF4-FFF2-40B4-BE49-F238E27FC236}">
                <a16:creationId xmlns:a16="http://schemas.microsoft.com/office/drawing/2014/main" id="{96B5941B-782C-4ACF-AF36-8E21DA11A2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76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1/07/20XX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9FF96520-E4CE-4EAD-8ABF-1D2297D6B3A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70" r:id="rId7"/>
    <p:sldLayoutId id="2147483651" r:id="rId8"/>
    <p:sldLayoutId id="214748366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  <p:sldLayoutId id="2147483680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pxfuel.com/en/free-photo-jped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pxhere.com/es/photo/93741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zurich.fablab.ch/events/cnc-fraeskurs-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CBCA9-D097-4DBA-9966-A8C69EF8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048" y="536478"/>
            <a:ext cx="6620286" cy="5785042"/>
          </a:xfrm>
        </p:spPr>
        <p:txBody>
          <a:bodyPr>
            <a:normAutofit lnSpcReduction="10000"/>
          </a:bodyPr>
          <a:lstStyle/>
          <a:p>
            <a:r>
              <a:rPr lang="es-CL" sz="2800" dirty="0"/>
              <a:t>Bienvenido@</a:t>
            </a:r>
            <a:endParaRPr lang="es-CL" dirty="0"/>
          </a:p>
          <a:p>
            <a:r>
              <a:rPr lang="es-CL" dirty="0"/>
              <a:t>A las XX:XX horas comienza la sesión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Procura mantener un espacio tranquilo de estudio, lejos de cualquier ruido o agente distractor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Puedes preguntar cuando desees, siempre que no se corte la idea expositiva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Procura poner tu celular en silencio o apagado para evitar distracciones</a:t>
            </a:r>
          </a:p>
        </p:txBody>
      </p:sp>
      <p:pic>
        <p:nvPicPr>
          <p:cNvPr id="6146" name="Picture 2" descr="Firmar No Usar Teléfono Móvil No Hablar Icono De Señalización De Smartphone  En Estilo Plano Ilustración De Peligro De Diseño De V Ilustración del  Vector - Ilustración de insignia, escarlata: 169525703">
            <a:extLst>
              <a:ext uri="{FF2B5EF4-FFF2-40B4-BE49-F238E27FC236}">
                <a16:creationId xmlns:a16="http://schemas.microsoft.com/office/drawing/2014/main" id="{94AB9E8E-EBA1-419C-9C62-AA54F532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556" y1="60889" x2="16444" y2="34667"/>
                        <a14:foregroundMark x1="14667" y1="59556" x2="15556" y2="37778"/>
                        <a14:foregroundMark x1="13778" y1="60000" x2="13778" y2="46222"/>
                        <a14:foregroundMark x1="12444" y1="52889" x2="13333" y2="37333"/>
                        <a14:foregroundMark x1="12889" y1="49778" x2="18667" y2="32889"/>
                        <a14:foregroundMark x1="14667" y1="36444" x2="14222" y2="60889"/>
                        <a14:foregroundMark x1="14222" y1="60889" x2="15556" y2="65333"/>
                        <a14:foregroundMark x1="39556" y1="26667" x2="55111" y2="26222"/>
                        <a14:backgroundMark x1="21333" y1="8444" x2="4889" y2="40444"/>
                        <a14:backgroundMark x1="9778" y1="33778" x2="10676" y2="36372"/>
                        <a14:backgroundMark x1="8584" y1="60786" x2="8249" y2="6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95" y="4992952"/>
            <a:ext cx="1546623" cy="15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nos para arriba: imágenes, fotos de stock y vectores | Shutterstock">
            <a:extLst>
              <a:ext uri="{FF2B5EF4-FFF2-40B4-BE49-F238E27FC236}">
                <a16:creationId xmlns:a16="http://schemas.microsoft.com/office/drawing/2014/main" id="{DB90E16B-CC61-45B9-B58D-CB487579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21" y="2757851"/>
            <a:ext cx="2075451" cy="22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anger sign: imágenes, fotos de stock y vectores | Shutterstock">
            <a:extLst>
              <a:ext uri="{FF2B5EF4-FFF2-40B4-BE49-F238E27FC236}">
                <a16:creationId xmlns:a16="http://schemas.microsoft.com/office/drawing/2014/main" id="{163E8219-BF00-4C25-9B80-3367300D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86" b="90000" l="8745" r="91635">
                        <a14:foregroundMark x1="49430" y1="36786" x2="50570" y2="50000"/>
                        <a14:foregroundMark x1="52471" y1="68214" x2="52471" y2="68214"/>
                        <a14:foregroundMark x1="91635" y1="77500" x2="91635" y2="77500"/>
                        <a14:foregroundMark x1="51711" y1="9286" x2="51711" y2="9286"/>
                        <a14:foregroundMark x1="8745" y1="77857" x2="8745" y2="7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2" y="1571157"/>
            <a:ext cx="1532850" cy="16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78B0FD97-DAFC-1F96-9829-2F6B62D52E6F}"/>
              </a:ext>
            </a:extLst>
          </p:cNvPr>
          <p:cNvSpPr txBox="1">
            <a:spLocks/>
          </p:cNvSpPr>
          <p:nvPr/>
        </p:nvSpPr>
        <p:spPr>
          <a:xfrm>
            <a:off x="1109452" y="5176837"/>
            <a:ext cx="1598515" cy="16811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57188AC0-CE60-66D5-3FEE-1368DDB326F3}"/>
              </a:ext>
            </a:extLst>
          </p:cNvPr>
          <p:cNvSpPr txBox="1">
            <a:spLocks/>
          </p:cNvSpPr>
          <p:nvPr/>
        </p:nvSpPr>
        <p:spPr>
          <a:xfrm>
            <a:off x="1072111" y="2949805"/>
            <a:ext cx="1253665" cy="16811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9" name="Marcador de texto 18">
            <a:extLst>
              <a:ext uri="{FF2B5EF4-FFF2-40B4-BE49-F238E27FC236}">
                <a16:creationId xmlns:a16="http://schemas.microsoft.com/office/drawing/2014/main" id="{497270E0-5D1D-A051-EF2F-7A6E6A33B2E0}"/>
              </a:ext>
            </a:extLst>
          </p:cNvPr>
          <p:cNvSpPr txBox="1">
            <a:spLocks/>
          </p:cNvSpPr>
          <p:nvPr/>
        </p:nvSpPr>
        <p:spPr>
          <a:xfrm>
            <a:off x="1072112" y="4085100"/>
            <a:ext cx="1253665" cy="16811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199D90-48AC-6714-3B3E-99AD23E60573}"/>
              </a:ext>
            </a:extLst>
          </p:cNvPr>
          <p:cNvSpPr txBox="1"/>
          <p:nvPr/>
        </p:nvSpPr>
        <p:spPr>
          <a:xfrm>
            <a:off x="1293608" y="72964"/>
            <a:ext cx="613723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</a:p>
        </p:txBody>
      </p:sp>
      <p:sp>
        <p:nvSpPr>
          <p:cNvPr id="15" name="Corazón 14">
            <a:extLst>
              <a:ext uri="{FF2B5EF4-FFF2-40B4-BE49-F238E27FC236}">
                <a16:creationId xmlns:a16="http://schemas.microsoft.com/office/drawing/2014/main" id="{C08BC4F6-7884-046C-AB92-CC1A8D65A768}"/>
              </a:ext>
            </a:extLst>
          </p:cNvPr>
          <p:cNvSpPr/>
          <p:nvPr/>
        </p:nvSpPr>
        <p:spPr>
          <a:xfrm>
            <a:off x="1109452" y="1885063"/>
            <a:ext cx="948058" cy="88783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858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primer plano de una placa de circuito">
            <a:extLst>
              <a:ext uri="{FF2B5EF4-FFF2-40B4-BE49-F238E27FC236}">
                <a16:creationId xmlns:a16="http://schemas.microsoft.com/office/drawing/2014/main" id="{32B7DCB8-8642-41A3-89BF-66289A34E3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2700"/>
            <a:ext cx="7080595" cy="68707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596" y="2923535"/>
            <a:ext cx="5398275" cy="505465"/>
          </a:xfrm>
        </p:spPr>
        <p:txBody>
          <a:bodyPr rtlCol="0"/>
          <a:lstStyle/>
          <a:p>
            <a:pPr rtl="0"/>
            <a:r>
              <a:rPr lang="es" sz="3600" dirty="0"/>
              <a:t>Tipos de Herramientas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596" y="3422650"/>
            <a:ext cx="4203247" cy="1532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" sz="1800" noProof="1"/>
              <a:t>Versatilidad y adaptabilidad</a:t>
            </a:r>
          </a:p>
          <a:p>
            <a:pPr rtl="0"/>
            <a:endParaRPr lang="en-US" dirty="0"/>
          </a:p>
        </p:txBody>
      </p:sp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07ADE116-3C55-57A5-6296-2F99F5431324}"/>
              </a:ext>
            </a:extLst>
          </p:cNvPr>
          <p:cNvSpPr txBox="1">
            <a:spLocks/>
          </p:cNvSpPr>
          <p:nvPr/>
        </p:nvSpPr>
        <p:spPr>
          <a:xfrm>
            <a:off x="8664388" y="6365235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ABB6-07DC-46E8-9B57-56EC44A396E5}" type="slidenum">
              <a:rPr lang="es-ES" sz="900" smtClean="0">
                <a:solidFill>
                  <a:schemeClr val="tx1">
                    <a:lumMod val="75000"/>
                  </a:schemeClr>
                </a:solidFill>
              </a:rPr>
              <a:pPr algn="r"/>
              <a:t>10</a:t>
            </a:fld>
            <a:endParaRPr lang="es-E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01750" y="3266159"/>
            <a:ext cx="2941600" cy="360000"/>
          </a:xfrm>
        </p:spPr>
        <p:txBody>
          <a:bodyPr rtlCol="0"/>
          <a:lstStyle/>
          <a:p>
            <a:pPr rtl="0"/>
            <a:r>
              <a:rPr lang="es-ES" dirty="0"/>
              <a:t>Fresadoras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34142" y="4117102"/>
            <a:ext cx="2941600" cy="231755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Geometrías rectangulares.</a:t>
            </a:r>
          </a:p>
          <a:p>
            <a:pPr rtl="0"/>
            <a:r>
              <a:rPr lang="es-ES" dirty="0"/>
              <a:t>Cuerpo de movimiento de 3 ejes hacia arriba</a:t>
            </a:r>
          </a:p>
          <a:p>
            <a:pPr rtl="0"/>
            <a:r>
              <a:rPr lang="es-ES" dirty="0"/>
              <a:t>Pueden de distintos mecanismos de corte como herramientas, plasma, electroerosión o chorro de agua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328934"/>
            <a:ext cx="10515600" cy="924808"/>
          </a:xfrm>
        </p:spPr>
        <p:txBody>
          <a:bodyPr rtlCol="0"/>
          <a:lstStyle/>
          <a:p>
            <a:pPr rtl="0"/>
            <a:r>
              <a:rPr lang="es-ES" dirty="0"/>
              <a:t>Tipos de herramientas de tecnología </a:t>
            </a:r>
            <a:r>
              <a:rPr lang="es-ES" dirty="0" err="1"/>
              <a:t>cnc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06975" y="3266159"/>
            <a:ext cx="2941600" cy="36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Tornos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06975" y="4117102"/>
            <a:ext cx="2941600" cy="22392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s-ES" sz="1400" noProof="1"/>
              <a:t>Geometrías Circulares</a:t>
            </a:r>
          </a:p>
          <a:p>
            <a:pPr rtl="0"/>
            <a:r>
              <a:rPr lang="es-ES" sz="1400" noProof="1"/>
              <a:t>Cuerpo de movimiento de 2 ejes hacia arriba (Carro y Cabezal)</a:t>
            </a:r>
          </a:p>
          <a:p>
            <a:pPr rtl="0"/>
            <a:r>
              <a:rPr lang="es-ES" sz="1400" noProof="1"/>
              <a:t>La gran mayoría es con herramienta de corte, pero también pueden ser de plasma o chorro de agua</a:t>
            </a:r>
          </a:p>
          <a:p>
            <a:pPr rtl="0"/>
            <a:endParaRPr lang="es-ES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2200" y="3266159"/>
            <a:ext cx="2941600" cy="360000"/>
          </a:xfrm>
        </p:spPr>
        <p:txBody>
          <a:bodyPr rtlCol="0"/>
          <a:lstStyle/>
          <a:p>
            <a:pPr rtl="0"/>
            <a:r>
              <a:rPr lang="es-ES" dirty="0"/>
              <a:t>Impresoras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12200" y="4117102"/>
            <a:ext cx="2941600" cy="2087755"/>
          </a:xfrm>
        </p:spPr>
        <p:txBody>
          <a:bodyPr rtlCol="0">
            <a:normAutofit/>
          </a:bodyPr>
          <a:lstStyle/>
          <a:p>
            <a:pPr rtl="0"/>
            <a:r>
              <a:rPr lang="es-ES" sz="1400" noProof="1"/>
              <a:t>Manufactura Aditiva</a:t>
            </a:r>
          </a:p>
          <a:p>
            <a:pPr rtl="0"/>
            <a:r>
              <a:rPr lang="es-ES" sz="1400" noProof="1"/>
              <a:t>Se adiciona material para crear una pieza</a:t>
            </a:r>
          </a:p>
          <a:p>
            <a:pPr rtl="0"/>
            <a:r>
              <a:rPr lang="es-ES" sz="1400" noProof="1"/>
              <a:t>Puede ser de diferentes materiales y geometrías sin límite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:a16="http://schemas.microsoft.com/office/drawing/2014/main" id="{8875A7EC-3DB7-4BAF-9699-4DCDE45D00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11</a:t>
            </a:fld>
            <a:endParaRPr lang="es-ES" dirty="0"/>
          </a:p>
        </p:txBody>
      </p:sp>
      <p:pic>
        <p:nvPicPr>
          <p:cNvPr id="2050" name="Picture 2" descr="* LS Mini CNC router madera 3018 Pro con laser 5500mW (sin precio) maquina  fresadora*">
            <a:extLst>
              <a:ext uri="{FF2B5EF4-FFF2-40B4-BE49-F238E27FC236}">
                <a16:creationId xmlns:a16="http://schemas.microsoft.com/office/drawing/2014/main" id="{AD2CD603-901E-2A46-5185-842D9FE0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53" y="1260022"/>
            <a:ext cx="1798864" cy="17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nos CNC - CNC Master">
            <a:extLst>
              <a:ext uri="{FF2B5EF4-FFF2-40B4-BE49-F238E27FC236}">
                <a16:creationId xmlns:a16="http://schemas.microsoft.com/office/drawing/2014/main" id="{18574DDA-0731-4D8B-6072-7FC9521E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96" y="1253742"/>
            <a:ext cx="1899557" cy="18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lity Ender 3 220x220x250mm 3D Printer with Resume Print (US Plug)">
            <a:extLst>
              <a:ext uri="{FF2B5EF4-FFF2-40B4-BE49-F238E27FC236}">
                <a16:creationId xmlns:a16="http://schemas.microsoft.com/office/drawing/2014/main" id="{D1E19C86-3712-6CF9-CA8C-F82B708C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92" y="1265884"/>
            <a:ext cx="1899557" cy="18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B8FC-D8B8-5D67-4558-A44F70CE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8D72FD-94C6-08FC-E7EB-0FF0EA686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Fabricación propia DIm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0F5F9-EE8F-86BF-2DC3-9132F3BF2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9" y="1788519"/>
            <a:ext cx="5041422" cy="1822415"/>
          </a:xfrm>
        </p:spPr>
        <p:txBody>
          <a:bodyPr rtlCol="0"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Fresadora de 3 ejes (X,Y,Z)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Movimiento simultaneo de los ejes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Tarjeta de control computarizada con circuitos amplificadores de potencia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19D87-1575-2E5A-C683-FEFB4765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Fresadora CNC LTA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6FE502E-554A-A3A9-E469-2135348ECD8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3D3A48-D4F6-E7DB-7712-54DE7EC9A4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12969" y="4646368"/>
            <a:ext cx="5042568" cy="320381"/>
          </a:xfrm>
        </p:spPr>
        <p:txBody>
          <a:bodyPr rtlCol="0"/>
          <a:lstStyle/>
          <a:p>
            <a:pPr rtl="0"/>
            <a:r>
              <a:rPr lang="es-ES" dirty="0"/>
              <a:t>Datos Técnicos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F07C4D9-E0BB-4968-4449-401FBF5AFE8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32813" r="12279"/>
          <a:stretch/>
        </p:blipFill>
        <p:spPr>
          <a:xfrm>
            <a:off x="2" y="0"/>
            <a:ext cx="6694955" cy="6858000"/>
          </a:xfr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6D052545-5CDB-3E26-2192-CB0813668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33338"/>
              </p:ext>
            </p:extLst>
          </p:nvPr>
        </p:nvGraphicFramePr>
        <p:xfrm>
          <a:off x="7551707" y="3344730"/>
          <a:ext cx="3802093" cy="2977836"/>
        </p:xfrm>
        <a:graphic>
          <a:graphicData uri="http://schemas.openxmlformats.org/drawingml/2006/table">
            <a:tbl>
              <a:tblPr/>
              <a:tblGrid>
                <a:gridCol w="1521598">
                  <a:extLst>
                    <a:ext uri="{9D8B030D-6E8A-4147-A177-3AD203B41FA5}">
                      <a16:colId xmlns:a16="http://schemas.microsoft.com/office/drawing/2014/main" val="3111961275"/>
                    </a:ext>
                  </a:extLst>
                </a:gridCol>
                <a:gridCol w="1190981">
                  <a:extLst>
                    <a:ext uri="{9D8B030D-6E8A-4147-A177-3AD203B41FA5}">
                      <a16:colId xmlns:a16="http://schemas.microsoft.com/office/drawing/2014/main" val="768432693"/>
                    </a:ext>
                  </a:extLst>
                </a:gridCol>
                <a:gridCol w="1089514">
                  <a:extLst>
                    <a:ext uri="{9D8B030D-6E8A-4147-A177-3AD203B41FA5}">
                      <a16:colId xmlns:a16="http://schemas.microsoft.com/office/drawing/2014/main" val="3466315295"/>
                    </a:ext>
                  </a:extLst>
                </a:gridCol>
              </a:tblGrid>
              <a:tr h="212446">
                <a:tc>
                  <a:txBody>
                    <a:bodyPr/>
                    <a:lstStyle/>
                    <a:p>
                      <a:r>
                        <a:rPr lang="es-CL" sz="1400" b="1" dirty="0">
                          <a:effectLst/>
                        </a:rPr>
                        <a:t>Dato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>
                          <a:effectLst/>
                        </a:rPr>
                        <a:t>Valor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>
                          <a:effectLst/>
                        </a:rPr>
                        <a:t>Unidad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426436"/>
                  </a:ext>
                </a:extLst>
              </a:tr>
              <a:tr h="212446"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Recorrido en X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600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mm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739483"/>
                  </a:ext>
                </a:extLst>
              </a:tr>
              <a:tr h="212446"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Recorrido en Y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810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mm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7106"/>
                  </a:ext>
                </a:extLst>
              </a:tr>
              <a:tr h="212446"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Recorrido en Z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70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mm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612071"/>
                  </a:ext>
                </a:extLst>
              </a:tr>
              <a:tr h="361158"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RPM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7000 - 24000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1/min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006645"/>
                  </a:ext>
                </a:extLst>
              </a:tr>
              <a:tr h="361158"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Diámetro herramientas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2 - 7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mm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26486"/>
                  </a:ext>
                </a:extLst>
              </a:tr>
              <a:tr h="361158"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Potencia de corte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1.5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kW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610381"/>
                  </a:ext>
                </a:extLst>
              </a:tr>
              <a:tr h="361158"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Velodidad máxima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>
                          <a:effectLst/>
                        </a:rPr>
                        <a:t>2500</a:t>
                      </a:r>
                      <a:endParaRPr lang="es-CL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effectLst/>
                        </a:rPr>
                        <a:t>mm/min</a:t>
                      </a:r>
                      <a:endParaRPr lang="es-C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5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9D8780B2-55C6-334D-2107-06FD24B965A7}"/>
              </a:ext>
            </a:extLst>
          </p:cNvPr>
          <p:cNvSpPr/>
          <p:nvPr/>
        </p:nvSpPr>
        <p:spPr>
          <a:xfrm>
            <a:off x="4776760" y="5604734"/>
            <a:ext cx="2140407" cy="583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2DF7C3-442D-460D-9076-A9460250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es-ES" smtClean="0"/>
              <a:pPr rtl="0"/>
              <a:t>13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rtlCol="0"/>
          <a:lstStyle/>
          <a:p>
            <a:pPr rtl="0"/>
            <a:r>
              <a:rPr lang="es-ES" dirty="0"/>
              <a:t>Piezas Clave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E50606CE-9ECB-4033-AF08-73FC376C31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01790" y="4942716"/>
            <a:ext cx="2443654" cy="320381"/>
          </a:xfrm>
        </p:spPr>
        <p:txBody>
          <a:bodyPr rtlCol="0"/>
          <a:lstStyle/>
          <a:p>
            <a:pPr rtl="0"/>
            <a:r>
              <a:rPr lang="es-ES" dirty="0"/>
              <a:t>Motor paso a paso​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6D60BE64-23D9-47F8-93B5-D89C8872DF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1561" y="4942717"/>
            <a:ext cx="2443654" cy="320381"/>
          </a:xfrm>
        </p:spPr>
        <p:txBody>
          <a:bodyPr rtlCol="0"/>
          <a:lstStyle/>
          <a:p>
            <a:pPr rtl="0"/>
            <a:r>
              <a:rPr lang="es-ES" dirty="0" err="1"/>
              <a:t>Spindle</a:t>
            </a:r>
            <a:endParaRPr lang="es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1E3A9758-9F8D-4290-B60A-19A2D1DA77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29952" y="4895069"/>
            <a:ext cx="2443654" cy="320381"/>
          </a:xfrm>
        </p:spPr>
        <p:txBody>
          <a:bodyPr rtlCol="0"/>
          <a:lstStyle/>
          <a:p>
            <a:pPr rtl="0"/>
            <a:r>
              <a:rPr lang="es-ES" dirty="0"/>
              <a:t>Husillo</a:t>
            </a: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DE01F9F5-0129-4706-880A-089943A7E1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84689" y="4954236"/>
            <a:ext cx="2443654" cy="320381"/>
          </a:xfrm>
        </p:spPr>
        <p:txBody>
          <a:bodyPr rtlCol="0"/>
          <a:lstStyle/>
          <a:p>
            <a:pPr rtl="0"/>
            <a:r>
              <a:rPr lang="es-ES" dirty="0"/>
              <a:t>Tarjeta de control</a:t>
            </a:r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F30E0808-E904-E49D-30DC-3BF86F9232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152" t="18780" b="10969"/>
          <a:stretch/>
        </p:blipFill>
        <p:spPr>
          <a:xfrm>
            <a:off x="0" y="2233881"/>
            <a:ext cx="3378263" cy="2390238"/>
          </a:xfrm>
        </p:spPr>
      </p:pic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D123916A-A536-3E50-B7ED-86FBEF559A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3080" b="13080"/>
          <a:stretch>
            <a:fillRect/>
          </a:stretch>
        </p:blipFill>
        <p:spPr/>
      </p:pic>
      <p:pic>
        <p:nvPicPr>
          <p:cNvPr id="31" name="Marcador de posición de imagen 30">
            <a:extLst>
              <a:ext uri="{FF2B5EF4-FFF2-40B4-BE49-F238E27FC236}">
                <a16:creationId xmlns:a16="http://schemas.microsoft.com/office/drawing/2014/main" id="{E5735347-36D6-EFBF-4658-BBF8D9409F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4311" r="7301" b="11612"/>
          <a:stretch/>
        </p:blipFill>
        <p:spPr>
          <a:xfrm>
            <a:off x="5690016" y="2233881"/>
            <a:ext cx="3917851" cy="2390238"/>
          </a:xfrm>
        </p:spPr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id="{37E37E60-40DA-7003-B9A3-EF14857700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125" t="7999" r="8245" b="14132"/>
          <a:stretch/>
        </p:blipFill>
        <p:spPr>
          <a:xfrm>
            <a:off x="8804817" y="2233881"/>
            <a:ext cx="3387182" cy="2390238"/>
          </a:xfr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3AB9335-826A-E05B-1BFB-C074511DC722}"/>
              </a:ext>
            </a:extLst>
          </p:cNvPr>
          <p:cNvSpPr txBox="1"/>
          <p:nvPr/>
        </p:nvSpPr>
        <p:spPr>
          <a:xfrm>
            <a:off x="4959275" y="5723068"/>
            <a:ext cx="41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HERRAMIENTAS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BDDB-FA71-EE92-A905-682105A2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E107DA-9C6A-BAEC-FF00-A4BA63CDD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186593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Husillo Principal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8F8181-7F0D-28AA-72D1-54D019401B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39653"/>
            <a:ext cx="5041422" cy="2674624"/>
          </a:xfrm>
        </p:spPr>
        <p:txBody>
          <a:bodyPr rtlCol="0"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dirty="0"/>
              <a:t>Función: Hacer girar la herramienta de corte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dirty="0"/>
              <a:t>Está montado en el eje Z (Influenciado por X Y)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dirty="0"/>
              <a:t>Es impulsado por un motor eléctrico de una potencia de 1,5 kW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dirty="0"/>
              <a:t>Posee luz y está montado en un soporte que permite la extracción de viruta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dirty="0"/>
              <a:t>El eje Z debe ser calibrado manualmente usando el Z- Probe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7D06DF-F9F0-3D64-DBB8-460F5156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16" y="422496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SPINDLE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A1C5881-696F-47BB-013C-03D740AEEC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14</a:t>
            </a:fld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95E5F18-E04D-E865-58CD-7BC0276E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50" y="4319156"/>
            <a:ext cx="2287264" cy="2116348"/>
          </a:xfrm>
          <a:prstGeom prst="rect">
            <a:avLst/>
          </a:prstGeo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8FA527BC-1AE7-DC5F-CE9F-A0C6A540DF3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192" r="1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43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8005-E7A3-B55C-5C33-B880329D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8B81A7-3357-1ADD-2D0B-80F33BEBF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 err="1"/>
              <a:t>Stepper</a:t>
            </a:r>
            <a:r>
              <a:rPr lang="es-ES" dirty="0"/>
              <a:t> Motor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368059-27E9-2178-A141-0AF25DA72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9" y="1788519"/>
            <a:ext cx="5041422" cy="1553395"/>
          </a:xfrm>
        </p:spPr>
        <p:txBody>
          <a:bodyPr rtlCol="0"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Función: Convierte señales eléctricas en movimientos angulares discretos.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Cada pulso eléctrico equivale a un pequeño giro del eje del motor (Característico para cada motor)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Muy confiables por su alta precisión y confiabilidad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0B04C2-1C85-13AE-D993-5A0A3A17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Motor paso a paso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0529F2E6-5FEC-5732-2BD3-AA181F4EE4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15</a:t>
            </a:fld>
            <a:endParaRPr lang="es-ES" dirty="0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7FADA034-5041-04F7-633A-C16D6F60469A}"/>
              </a:ext>
            </a:extLst>
          </p:cNvPr>
          <p:cNvSpPr txBox="1">
            <a:spLocks/>
          </p:cNvSpPr>
          <p:nvPr/>
        </p:nvSpPr>
        <p:spPr>
          <a:xfrm>
            <a:off x="5131495" y="3586218"/>
            <a:ext cx="5042568" cy="345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¿Cómo funciona?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89D9FDA-BCF9-F3E7-FFFE-4CD91AFBEE72}"/>
              </a:ext>
            </a:extLst>
          </p:cNvPr>
          <p:cNvSpPr txBox="1">
            <a:spLocks/>
          </p:cNvSpPr>
          <p:nvPr/>
        </p:nvSpPr>
        <p:spPr>
          <a:xfrm>
            <a:off x="4598545" y="4072434"/>
            <a:ext cx="6319825" cy="22839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Tiene un rotor (Eje) y un estator (Parte fija)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Las bobinas se van energizando de manera controlada por la tarjeta de control. Lo que permite que el eje gire de manera controlada.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La tarje define dirección, velocidad y posición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Se asume que el movimiento de casa paso es exacto.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6EAB9F37-8A1E-34F3-FE7A-EC9A6FDF3FC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0602" r="16186"/>
          <a:stretch/>
        </p:blipFill>
        <p:spPr>
          <a:xfrm>
            <a:off x="2" y="0"/>
            <a:ext cx="6694955" cy="6858000"/>
          </a:xfrm>
        </p:spPr>
      </p:pic>
    </p:spTree>
    <p:extLst>
      <p:ext uri="{BB962C8B-B14F-4D97-AF65-F5344CB8AC3E}">
        <p14:creationId xmlns:p14="http://schemas.microsoft.com/office/powerpoint/2010/main" val="36856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7A855-F739-8408-9175-F7674309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F3429-12E9-3649-83F2-DB27A3D72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screw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5410FB-B606-FF92-FE51-C7E791747C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8" y="1788519"/>
            <a:ext cx="5263911" cy="280499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Función: Convertir el movimiento rotativo del motor paso a paso en un movimiento lineal, que permite el desplazamiento de una superficie (Cabezal CNC) con la precisión de un motor paso a paso.</a:t>
            </a:r>
          </a:p>
          <a:p>
            <a:pPr rtl="0"/>
            <a:r>
              <a:rPr lang="es-ES" dirty="0"/>
              <a:t>Se distinguen 2 tipos</a:t>
            </a:r>
          </a:p>
          <a:p>
            <a:pPr rtl="0"/>
            <a:r>
              <a:rPr lang="es-ES" dirty="0"/>
              <a:t>	1) De rosca: Menos preciso </a:t>
            </a:r>
          </a:p>
          <a:p>
            <a:pPr rtl="0"/>
            <a:r>
              <a:rPr lang="es-ES" dirty="0"/>
              <a:t>	2) De bolas: Mas preciso y menos fricción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BD05FB-B017-A3DB-0BA8-A0DA8748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Husillo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964C8C8-D152-B0D4-1B09-82EEC32BD3C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16</a:t>
            </a:fld>
            <a:endParaRPr lang="es-E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3F8221F7-7123-F6D7-0E2A-6AA9AF3CA9D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9643" r="34577"/>
          <a:stretch/>
        </p:blipFill>
        <p:spPr>
          <a:xfrm>
            <a:off x="2" y="0"/>
            <a:ext cx="6694955" cy="6858000"/>
          </a:xfrm>
        </p:spPr>
      </p:pic>
      <p:pic>
        <p:nvPicPr>
          <p:cNvPr id="8194" name="Picture 2" descr="Husillo trapezoidal impresora 3D">
            <a:extLst>
              <a:ext uri="{FF2B5EF4-FFF2-40B4-BE49-F238E27FC236}">
                <a16:creationId xmlns:a16="http://schemas.microsoft.com/office/drawing/2014/main" id="{DA4F5DE3-07AB-BBDF-70C1-C9DB0277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84" y="4063701"/>
            <a:ext cx="1817138" cy="19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ECAPEDIA • Husillo de bolas">
            <a:extLst>
              <a:ext uri="{FF2B5EF4-FFF2-40B4-BE49-F238E27FC236}">
                <a16:creationId xmlns:a16="http://schemas.microsoft.com/office/drawing/2014/main" id="{227D9507-0F65-86ED-F3B7-E2912CEB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89" y="4063702"/>
            <a:ext cx="2743200" cy="18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4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27EE-BC03-51FC-0F49-6EED123B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6DEEE2-3BDD-1AD4-D5A5-BF5977217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TINY 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51E084-AB0C-994B-3DDA-4F30E1790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9" y="1788519"/>
            <a:ext cx="5041422" cy="278348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Función: Manipular, coordinar y ejecutar maniobras de control sobre los motores paso a paso, para ejecutar programas de código G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Tarjeta controladora con capacidad de hasta 4 ejes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Comunicación vía USB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Compacta y potente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Capacidad de movimiento suave con interpolación de trayectorias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De código abierto basada en microcontroladores (AMD)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2F217D-C868-CBC4-A9C9-8131F89E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Tarjeta de control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D9ECC37-1E34-2AAC-F359-AD90047ADD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17</a:t>
            </a:fld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C9D6098E-C62B-D34F-70A3-A58229379B6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9746" r="12412" b="7334"/>
          <a:stretch/>
        </p:blipFill>
        <p:spPr>
          <a:xfrm>
            <a:off x="2" y="0"/>
            <a:ext cx="6694955" cy="6858000"/>
          </a:xfrm>
        </p:spPr>
      </p:pic>
    </p:spTree>
    <p:extLst>
      <p:ext uri="{BB962C8B-B14F-4D97-AF65-F5344CB8AC3E}">
        <p14:creationId xmlns:p14="http://schemas.microsoft.com/office/powerpoint/2010/main" val="396587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6DBF8-0E6F-66D5-8BB3-6DF70673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75C4C-C88A-5C32-2457-AB60E12DB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Lenguaje de Programación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5465F6-AEDF-0075-42C6-9F9476CAF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9" y="1788519"/>
            <a:ext cx="5041422" cy="271893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Función: Indicar comandos, secuencias de acción y de movimiento desde el proyecto a la tarjeta de control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Cada línea indica una acción específica.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Puede ser generado por el software de diseño o escrito a mano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Fácil manipulación y programación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/>
              <a:t>Se pueden controlar todos los parámetros de la operación como la velocidad, posición y encendido o apagado de herramientas o luces.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5C39A7-BE6D-3B3B-39C2-289EB87C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Código G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D9D7B41F-1403-4DAD-3739-AA462380808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18</a:t>
            </a:fld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4012D8B-7ED0-EA08-B213-71C87E8B638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21380" b="21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776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31EC5-980D-7573-5A60-30CDC51DB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3BB33-67C9-5116-E919-52665C048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1352640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Asociadas al </a:t>
            </a:r>
            <a:r>
              <a:rPr lang="es-ES" dirty="0" err="1"/>
              <a:t>SPindle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B4F23A-76E9-D534-B9C7-85CD9F641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9889" y="1788519"/>
            <a:ext cx="5041422" cy="182241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Función: Realizar el corte o mecanizado mediante su giro a altas revoluciones para lograr el resultado deseado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1509F4-969B-B1DF-E099-978FA11B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651601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Herramientas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89F8942F-3730-DBD6-B7A4-743BC0FF9D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568869" y="6355901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19</a:t>
            </a:fld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A74CF306-5A73-B9B8-E3E0-7732FE99388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192" r="1192"/>
          <a:stretch>
            <a:fillRect/>
          </a:stretch>
        </p:blipFill>
        <p:spPr/>
      </p:pic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497CB872-67CB-EAED-F877-076F78888414}"/>
              </a:ext>
            </a:extLst>
          </p:cNvPr>
          <p:cNvSpPr txBox="1">
            <a:spLocks/>
          </p:cNvSpPr>
          <p:nvPr/>
        </p:nvSpPr>
        <p:spPr>
          <a:xfrm>
            <a:off x="5444059" y="2947768"/>
            <a:ext cx="1179737" cy="345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Fresa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52048450-C3E0-D75D-1764-162A04B6E723}"/>
              </a:ext>
            </a:extLst>
          </p:cNvPr>
          <p:cNvSpPr txBox="1">
            <a:spLocks/>
          </p:cNvSpPr>
          <p:nvPr/>
        </p:nvSpPr>
        <p:spPr>
          <a:xfrm>
            <a:off x="7387292" y="2947768"/>
            <a:ext cx="1179737" cy="345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BROCA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648837E4-CF6D-EE62-8EFA-B29058F1FEA2}"/>
              </a:ext>
            </a:extLst>
          </p:cNvPr>
          <p:cNvSpPr txBox="1">
            <a:spLocks/>
          </p:cNvSpPr>
          <p:nvPr/>
        </p:nvSpPr>
        <p:spPr>
          <a:xfrm>
            <a:off x="9571803" y="2947768"/>
            <a:ext cx="1179737" cy="345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CORONA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EFF6FA6-2179-F6DD-351D-5FB38A39B1D2}"/>
              </a:ext>
            </a:extLst>
          </p:cNvPr>
          <p:cNvSpPr txBox="1">
            <a:spLocks/>
          </p:cNvSpPr>
          <p:nvPr/>
        </p:nvSpPr>
        <p:spPr>
          <a:xfrm>
            <a:off x="5017387" y="3293244"/>
            <a:ext cx="1867518" cy="182241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Herramienta con múltiples filos, usada para vaciar, desbastar y contornear superficies.</a:t>
            </a:r>
          </a:p>
          <a:p>
            <a:r>
              <a:rPr lang="es-ES" dirty="0"/>
              <a:t>Corta en toda su extensión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16D2B705-B400-AFEA-7917-05F7D90B7A6E}"/>
              </a:ext>
            </a:extLst>
          </p:cNvPr>
          <p:cNvSpPr txBox="1">
            <a:spLocks/>
          </p:cNvSpPr>
          <p:nvPr/>
        </p:nvSpPr>
        <p:spPr>
          <a:xfrm>
            <a:off x="7201898" y="3293244"/>
            <a:ext cx="1867518" cy="182241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Herramienta exclusiva para corte axial, usada para perforaciones precisas y directas.</a:t>
            </a:r>
          </a:p>
          <a:p>
            <a:r>
              <a:rPr lang="es-ES" dirty="0"/>
              <a:t>Corta solo en su punta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21290721-9F41-A239-5D15-E494C74B4CDA}"/>
              </a:ext>
            </a:extLst>
          </p:cNvPr>
          <p:cNvSpPr txBox="1">
            <a:spLocks/>
          </p:cNvSpPr>
          <p:nvPr/>
        </p:nvSpPr>
        <p:spPr>
          <a:xfrm>
            <a:off x="9263793" y="3293243"/>
            <a:ext cx="1867518" cy="182241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Herramienta con dientes en su borde.</a:t>
            </a:r>
          </a:p>
          <a:p>
            <a:r>
              <a:rPr lang="es-ES" dirty="0"/>
              <a:t>Diseñada para agujeros de gran dimensión.</a:t>
            </a:r>
          </a:p>
          <a:p>
            <a:r>
              <a:rPr lang="es-ES" dirty="0"/>
              <a:t>Corta en su corona.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5122" name="Picture 2" descr="Fresa 1 Filo Up-Cut - Toma 1/8 (3.17mm) | Mundo CNC Chile">
            <a:extLst>
              <a:ext uri="{FF2B5EF4-FFF2-40B4-BE49-F238E27FC236}">
                <a16:creationId xmlns:a16="http://schemas.microsoft.com/office/drawing/2014/main" id="{AF9E1CBC-6D04-85C2-4538-E27A414E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52" y="5051732"/>
            <a:ext cx="1530275" cy="15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oca Madera 11,0 mm Holz (Largo 142mm) Alpen">
            <a:extLst>
              <a:ext uri="{FF2B5EF4-FFF2-40B4-BE49-F238E27FC236}">
                <a16:creationId xmlns:a16="http://schemas.microsoft.com/office/drawing/2014/main" id="{BA082B4D-6F59-10E3-AE72-DCFDC46E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97" y="5008190"/>
            <a:ext cx="1530275" cy="15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ierras de corona perforadora (brocas de corona) | Tecnitool.es">
            <a:extLst>
              <a:ext uri="{FF2B5EF4-FFF2-40B4-BE49-F238E27FC236}">
                <a16:creationId xmlns:a16="http://schemas.microsoft.com/office/drawing/2014/main" id="{186698BD-515B-A2D7-1D05-A7F977FA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8" y="5008190"/>
            <a:ext cx="1530274" cy="15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0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primer plano de una niña escribiendo&#10;">
            <a:extLst>
              <a:ext uri="{FF2B5EF4-FFF2-40B4-BE49-F238E27FC236}">
                <a16:creationId xmlns:a16="http://schemas.microsoft.com/office/drawing/2014/main" id="{54164480-ECF3-4F09-B48E-13A40EAE5A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3" name="Título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02" y="2962353"/>
            <a:ext cx="8997517" cy="1277857"/>
          </a:xfrm>
        </p:spPr>
        <p:txBody>
          <a:bodyPr rtlCol="0">
            <a:normAutofit/>
          </a:bodyPr>
          <a:lstStyle/>
          <a:p>
            <a:pPr rtl="0">
              <a:lnSpc>
                <a:spcPct val="80000"/>
              </a:lnSpc>
            </a:pPr>
            <a:r>
              <a:rPr lang="es-ES" dirty="0"/>
              <a:t>Capacitación</a:t>
            </a:r>
            <a:br>
              <a:rPr lang="es-ES" dirty="0"/>
            </a:br>
            <a:r>
              <a:rPr lang="es-ES" sz="1800" dirty="0"/>
              <a:t>Para alumnos de pregrado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2D5ABC8-73C6-4DB8-B474-F46298EA2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7856" y="4250972"/>
            <a:ext cx="1598515" cy="1681163"/>
          </a:xfrm>
        </p:spPr>
        <p:txBody>
          <a:bodyPr rtlCol="0"/>
          <a:lstStyle/>
          <a:p>
            <a:pPr rtl="0"/>
            <a:r>
              <a:rPr lang="es-ES" dirty="0"/>
              <a:t>C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0FFBF6C-2281-4A59-8BF0-A256739C0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601" y="1054126"/>
            <a:ext cx="1253665" cy="1681163"/>
          </a:xfrm>
        </p:spPr>
        <p:txBody>
          <a:bodyPr rtlCol="0"/>
          <a:lstStyle/>
          <a:p>
            <a:pPr rtl="0"/>
            <a:r>
              <a:rPr lang="es-ES" dirty="0"/>
              <a:t>C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C600DDB-51C1-4E0E-8FC1-10C888E4E7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856" y="2652549"/>
            <a:ext cx="1253665" cy="1681163"/>
          </a:xfrm>
        </p:spPr>
        <p:txBody>
          <a:bodyPr rtlCol="0"/>
          <a:lstStyle/>
          <a:p>
            <a:pPr rtl="0"/>
            <a:r>
              <a:rPr lang="es-ES" dirty="0"/>
              <a:t>N</a:t>
            </a:r>
          </a:p>
        </p:txBody>
      </p:sp>
      <p:sp>
        <p:nvSpPr>
          <p:cNvPr id="32" name="Subtítulo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418" y="5325276"/>
            <a:ext cx="3677297" cy="68209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 dirty="0"/>
              <a:t>Joaquín Salazar </a:t>
            </a:r>
          </a:p>
          <a:p>
            <a:pPr rtl="0"/>
            <a:r>
              <a:rPr lang="es-ES" dirty="0"/>
              <a:t>P.I.A  Ing. Civil Aeroespacial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C4BB374-4C53-4405-B3D6-928C68A87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36371" y="2799392"/>
            <a:ext cx="0" cy="15343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CDDB411-0E13-3741-911B-CFCB74C5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34542" y="5606755"/>
            <a:ext cx="33188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D74BCB4-B5F2-9343-0BDD-05D2BFDE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69" y="66775"/>
            <a:ext cx="743776" cy="920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FBA88B-7C15-09C0-0317-28F6330AE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14" y="280153"/>
            <a:ext cx="1615580" cy="493819"/>
          </a:xfrm>
          <a:prstGeom prst="rect">
            <a:avLst/>
          </a:prstGeom>
        </p:spPr>
      </p:pic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5B5D40D8-F9BF-032B-13F6-D60EB0C190A9}"/>
              </a:ext>
            </a:extLst>
          </p:cNvPr>
          <p:cNvSpPr txBox="1">
            <a:spLocks/>
          </p:cNvSpPr>
          <p:nvPr/>
        </p:nvSpPr>
        <p:spPr>
          <a:xfrm>
            <a:off x="10744166" y="-101924"/>
            <a:ext cx="1253665" cy="16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142" y="3127786"/>
            <a:ext cx="3766073" cy="2068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1"/>
              <a:t>FUSION 360: Software base del diseño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Sencillo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Colaborativo (Online)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Completo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Tenemos Licencia 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EAF2965-1DCE-4B93-BD47-2AD94F6E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2" y="3145106"/>
            <a:ext cx="4114797" cy="2747962"/>
          </a:xfrm>
        </p:spPr>
        <p:txBody>
          <a:bodyPr rtlCol="0">
            <a:normAutofit/>
          </a:bodyPr>
          <a:lstStyle/>
          <a:p>
            <a:pPr rtl="0"/>
            <a:r>
              <a:rPr lang="es-ES" noProof="1"/>
              <a:t>CNCjs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Controlador de la máquina CNC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De código abierto y gratuíto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noProof="1"/>
              <a:t>Controla la tarjeta TinyG</a:t>
            </a:r>
          </a:p>
          <a:p>
            <a:pPr rtl="0"/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B604E6A-773D-4777-825E-8D25A2E7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es-ES" smtClean="0"/>
              <a:pPr rtl="0"/>
              <a:t>20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rtlCol="0"/>
          <a:lstStyle/>
          <a:p>
            <a:pPr rtl="0"/>
            <a:r>
              <a:rPr lang="es-ES" sz="4000" dirty="0"/>
              <a:t>RECURSOS</a:t>
            </a:r>
            <a:r>
              <a:rPr lang="es-ES" dirty="0"/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2413000"/>
            <a:ext cx="4114795" cy="493710"/>
          </a:xfrm>
        </p:spPr>
        <p:txBody>
          <a:bodyPr rtlCol="0"/>
          <a:lstStyle/>
          <a:p>
            <a:pPr rtl="0"/>
            <a:r>
              <a:rPr lang="es-ES" dirty="0"/>
              <a:t>SOFTWARE DISEÑO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39003" y="2413000"/>
            <a:ext cx="4114797" cy="493710"/>
          </a:xfrm>
        </p:spPr>
        <p:txBody>
          <a:bodyPr rtlCol="0"/>
          <a:lstStyle/>
          <a:p>
            <a:pPr rtl="0"/>
            <a:r>
              <a:rPr lang="es-ES" dirty="0"/>
              <a:t>SOFTWARE Intérprete</a:t>
            </a:r>
          </a:p>
        </p:txBody>
      </p:sp>
      <p:pic>
        <p:nvPicPr>
          <p:cNvPr id="11266" name="Picture 2" descr="Autodesk Fusion 360 Logo PNG Vector (PDF) Free Download">
            <a:extLst>
              <a:ext uri="{FF2B5EF4-FFF2-40B4-BE49-F238E27FC236}">
                <a16:creationId xmlns:a16="http://schemas.microsoft.com/office/drawing/2014/main" id="{E1F5360D-1AA6-BDB8-BFFF-147F7F45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86" y="41243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ncjs | cncjs">
            <a:extLst>
              <a:ext uri="{FF2B5EF4-FFF2-40B4-BE49-F238E27FC236}">
                <a16:creationId xmlns:a16="http://schemas.microsoft.com/office/drawing/2014/main" id="{6D8A73E1-F879-AB14-5360-7662D1DA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80" y="3951291"/>
            <a:ext cx="2405059" cy="24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281" y="3275958"/>
            <a:ext cx="4220029" cy="2219779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es-ES" dirty="0"/>
              <a:t>Las máquinas herramientas son la solución a los problemas de manufactura complejos, al eliminar el factor humano mediante la tecnología CNC, podemos obtener altas precisiones y gran calidad en la manufactura de partes y piezas.</a:t>
            </a:r>
          </a:p>
          <a:p>
            <a:pPr rtl="0"/>
            <a:r>
              <a:rPr lang="es-ES" dirty="0"/>
              <a:t>La CNC del LTA, es nuestra herramienta de trabajo. Y debemos conocerla y aprenderla.</a:t>
            </a:r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90EB7-FDFE-4D7B-9913-9B497CED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es-ES" smtClean="0"/>
              <a:pPr rtl="0"/>
              <a:t>21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310" y="2610651"/>
            <a:ext cx="3907972" cy="555171"/>
          </a:xfrm>
        </p:spPr>
        <p:txBody>
          <a:bodyPr rtlCol="0"/>
          <a:lstStyle/>
          <a:p>
            <a:pPr rtl="0"/>
            <a:r>
              <a:rPr lang="es-ES" dirty="0"/>
              <a:t>Resumen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E03E2337-583D-2AE1-E75A-02B6B80694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347" r="18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D1C7-3CF5-B475-CA9B-52C283C6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dos jóvenes jugando con un dispositivo científico">
            <a:extLst>
              <a:ext uri="{FF2B5EF4-FFF2-40B4-BE49-F238E27FC236}">
                <a16:creationId xmlns:a16="http://schemas.microsoft.com/office/drawing/2014/main" id="{119B9C0D-F415-DC4F-07F2-D56708D576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7F363CC-3247-F440-80AA-E20DC91C8E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79872" y="1636879"/>
            <a:ext cx="1500624" cy="1681163"/>
          </a:xfrm>
        </p:spPr>
        <p:txBody>
          <a:bodyPr rtlCol="0"/>
          <a:lstStyle/>
          <a:p>
            <a:pPr rtl="0"/>
            <a:r>
              <a:rPr lang="es-ES" sz="26800" dirty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BEA680-67E3-B228-7660-66E48754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31" y="2821790"/>
            <a:ext cx="6450390" cy="992505"/>
          </a:xfrm>
        </p:spPr>
        <p:txBody>
          <a:bodyPr rtlCol="0">
            <a:noAutofit/>
          </a:bodyPr>
          <a:lstStyle/>
          <a:p>
            <a:pPr rtl="0"/>
            <a:r>
              <a:rPr lang="es-ES" spc="-50" dirty="0"/>
              <a:t>Instalación  </a:t>
            </a:r>
            <a:br>
              <a:rPr lang="es-ES" spc="-50" dirty="0"/>
            </a:br>
            <a:r>
              <a:rPr lang="es-ES" spc="-50" dirty="0"/>
              <a:t>de programas</a:t>
            </a:r>
          </a:p>
        </p:txBody>
      </p:sp>
      <p:sp>
        <p:nvSpPr>
          <p:cNvPr id="34" name="Gráfico 8">
            <a:extLst>
              <a:ext uri="{FF2B5EF4-FFF2-40B4-BE49-F238E27FC236}">
                <a16:creationId xmlns:a16="http://schemas.microsoft.com/office/drawing/2014/main" id="{BE68EDE8-15FC-3543-F068-F93817C73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/>
          </a:p>
        </p:txBody>
      </p:sp>
      <p:sp>
        <p:nvSpPr>
          <p:cNvPr id="4" name="Gráfico 8">
            <a:extLst>
              <a:ext uri="{FF2B5EF4-FFF2-40B4-BE49-F238E27FC236}">
                <a16:creationId xmlns:a16="http://schemas.microsoft.com/office/drawing/2014/main" id="{05494F28-1D91-BA63-8727-3981B6F57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05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84C8A3-BFE6-44FA-B04F-1AE7E2151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3364" y="4186472"/>
            <a:ext cx="2310968" cy="470424"/>
          </a:xfrm>
        </p:spPr>
        <p:txBody>
          <a:bodyPr rtlCol="0">
            <a:normAutofit/>
          </a:bodyPr>
          <a:lstStyle/>
          <a:p>
            <a:pPr rtl="0"/>
            <a:r>
              <a:rPr lang="es-ES" sz="1600" dirty="0"/>
              <a:t>¿Dudas, Consultas?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C73F7B-2D44-4B60-8403-3E61DA1F05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7/01/20XX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C3C4A8-F198-4008-B069-610BBFEC409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23</a:t>
            </a:fld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D21F17E-3711-4948-8F8C-9D77E89C60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0156" y="4513167"/>
            <a:ext cx="2310968" cy="470424"/>
          </a:xfrm>
        </p:spPr>
        <p:txBody>
          <a:bodyPr rtlCol="0">
            <a:normAutofit/>
          </a:bodyPr>
          <a:lstStyle/>
          <a:p>
            <a:pPr rtl="0"/>
            <a:r>
              <a:rPr lang="es-ES" sz="1400" dirty="0"/>
              <a:t>Joasalazar2019@udec.cl</a:t>
            </a:r>
          </a:p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014" y="3127247"/>
            <a:ext cx="3907972" cy="55517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Nos vemos en la próxima</a:t>
            </a:r>
            <a:br>
              <a:rPr lang="es-ES" dirty="0"/>
            </a:br>
            <a:r>
              <a:rPr lang="es-ES" dirty="0"/>
              <a:t>clase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0E1834A0-44BE-B7D8-97DB-18A9C917C55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030" r="23030"/>
          <a:stretch>
            <a:fillRect/>
          </a:stretch>
        </p:blipFill>
        <p:spPr>
          <a:xfrm>
            <a:off x="0" y="0"/>
            <a:ext cx="5555640" cy="6874299"/>
          </a:xfr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5D3C1DA3-56DA-B14F-8676-C51999F0BF5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963" r="959"/>
          <a:stretch/>
        </p:blipFill>
        <p:spPr>
          <a:xfrm>
            <a:off x="6636360" y="16299"/>
            <a:ext cx="5555640" cy="6858000"/>
          </a:xfrm>
        </p:spPr>
      </p:pic>
    </p:spTree>
    <p:extLst>
      <p:ext uri="{BB962C8B-B14F-4D97-AF65-F5344CB8AC3E}">
        <p14:creationId xmlns:p14="http://schemas.microsoft.com/office/powerpoint/2010/main" val="254683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4142" y="3046624"/>
            <a:ext cx="2941600" cy="360000"/>
          </a:xfrm>
        </p:spPr>
        <p:txBody>
          <a:bodyPr rtlCol="0"/>
          <a:lstStyle/>
          <a:p>
            <a:pPr rtl="0"/>
            <a:r>
              <a:rPr lang="es-ES" dirty="0"/>
              <a:t>Teoría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34142" y="3681023"/>
            <a:ext cx="2941600" cy="1661939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sz="1400" noProof="1"/>
              <a:t>2 horas de clase semanales (Miercoles)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Teoría acerca de CNC y Diseño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Resolucion de dudas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Propuesta de proyecto/ Tareas</a:t>
            </a:r>
          </a:p>
        </p:txBody>
      </p:sp>
      <p:pic>
        <p:nvPicPr>
          <p:cNvPr id="27" name="Marcador de posición de imagen 11" descr="Contorno de microscopio">
            <a:extLst>
              <a:ext uri="{FF2B5EF4-FFF2-40B4-BE49-F238E27FC236}">
                <a16:creationId xmlns:a16="http://schemas.microsoft.com/office/drawing/2014/main" id="{E7501A7A-87F1-48B8-AE66-9FB3CB45D40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142" y="2123192"/>
            <a:ext cx="769486" cy="769486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538" y="558912"/>
            <a:ext cx="10515600" cy="924808"/>
          </a:xfrm>
        </p:spPr>
        <p:txBody>
          <a:bodyPr rtlCol="0"/>
          <a:lstStyle/>
          <a:p>
            <a:pPr rtl="0"/>
            <a:r>
              <a:rPr lang="es-ES" dirty="0"/>
              <a:t>Presentación del curso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06975" y="3046624"/>
            <a:ext cx="2941600" cy="360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Práctica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06975" y="3681023"/>
            <a:ext cx="2941600" cy="139638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sz="1400" noProof="1"/>
              <a:t>2 Horas de experiencia practica (Jueves)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Sesion de ejercicios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Fresado en el LTA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Dudas y consultas</a:t>
            </a:r>
          </a:p>
        </p:txBody>
      </p:sp>
      <p:pic>
        <p:nvPicPr>
          <p:cNvPr id="28" name="Marcador de posición de imagen 15" descr="Contorno del documento">
            <a:extLst>
              <a:ext uri="{FF2B5EF4-FFF2-40B4-BE49-F238E27FC236}">
                <a16:creationId xmlns:a16="http://schemas.microsoft.com/office/drawing/2014/main" id="{55BF36B0-70C1-41A7-97F7-10772AE3E31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06975" y="2123192"/>
            <a:ext cx="769486" cy="769486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2200" y="3046624"/>
            <a:ext cx="2941600" cy="360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Estudio Autónomo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12200" y="3681023"/>
            <a:ext cx="2941600" cy="1396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sz="1400" noProof="1"/>
              <a:t>Depende de la motivación y ganas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Ejercicios reproducibles (CANVAS)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400" noProof="1"/>
              <a:t>Guias de ejercicios</a:t>
            </a:r>
          </a:p>
        </p:txBody>
      </p:sp>
      <p:pic>
        <p:nvPicPr>
          <p:cNvPr id="29" name="Marcador de posición de imagen 17" descr="Contorno de ilustración">
            <a:extLst>
              <a:ext uri="{FF2B5EF4-FFF2-40B4-BE49-F238E27FC236}">
                <a16:creationId xmlns:a16="http://schemas.microsoft.com/office/drawing/2014/main" id="{3F6B18F7-FCBF-493A-AD96-1FFF95A95E2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12200" y="2123192"/>
            <a:ext cx="769486" cy="769486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87D9C13C-DD79-7328-C58B-00793E760A36}"/>
              </a:ext>
            </a:extLst>
          </p:cNvPr>
          <p:cNvSpPr txBox="1">
            <a:spLocks/>
          </p:cNvSpPr>
          <p:nvPr/>
        </p:nvSpPr>
        <p:spPr>
          <a:xfrm>
            <a:off x="1096453" y="1230739"/>
            <a:ext cx="10257347" cy="1661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noProof="1"/>
              <a:t>Objetivo: Adquirir conocimientos y habilidades necesarias para el uso correcto de la máquina CNC del LTA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FB19BD1C-075E-A74F-B379-737B98CAF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7335" y="1822008"/>
            <a:ext cx="3295186" cy="320381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 rtl="0"/>
            <a:r>
              <a:rPr lang="es-ES" dirty="0"/>
              <a:t>Proyecto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724BB97F-B86E-2C42-8391-A2B8B7D7D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7335" y="2167484"/>
            <a:ext cx="3294437" cy="54010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/>
              <a:t>Implementar lo aprendido en la concepción de una solución a un problema real.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874D5FC-7122-4EA9-A7AA-BA3F9A46DF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559B810C-73DF-B44C-80E1-083E2F3B7C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0795" y="3339988"/>
            <a:ext cx="3295186" cy="320381"/>
          </a:xfrm>
        </p:spPr>
        <p:txBody>
          <a:bodyPr rtlCol="0"/>
          <a:lstStyle/>
          <a:p>
            <a:pPr rtl="0"/>
            <a:r>
              <a:rPr lang="es-ES" dirty="0"/>
              <a:t>Módulo 2</a:t>
            </a:r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1FA41B41-DD97-A64E-8203-BA7A580F5A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0795" y="3685464"/>
            <a:ext cx="3294437" cy="54010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Fresado práctico, puesta en marcha y medidas de seguridad.</a:t>
            </a:r>
          </a:p>
          <a:p>
            <a:pPr rtl="0"/>
            <a:endParaRPr lang="es-ES" dirty="0"/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D1DAC95E-B0DB-8B46-B628-F1B5520F05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1710" y="4857968"/>
            <a:ext cx="3295186" cy="320381"/>
          </a:xfrm>
        </p:spPr>
        <p:txBody>
          <a:bodyPr rtlCol="0"/>
          <a:lstStyle/>
          <a:p>
            <a:pPr rtl="0"/>
            <a:r>
              <a:rPr lang="es-ES" dirty="0"/>
              <a:t>Módulo 1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84DA0D9F-5083-A949-8155-00F064833C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1710" y="5203444"/>
            <a:ext cx="3294437" cy="54010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Conociendo la manufactura 3D con el software del curso.</a:t>
            </a:r>
          </a:p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843"/>
            <a:ext cx="10319657" cy="92480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ESCALANDO al conocimiento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0A5A95-E162-B80C-6181-CDCA597BF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0566" r="5872" b="27673"/>
          <a:stretch/>
        </p:blipFill>
        <p:spPr>
          <a:xfrm>
            <a:off x="1644796" y="1551163"/>
            <a:ext cx="2776597" cy="37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257550"/>
            <a:ext cx="4203247" cy="743744"/>
          </a:xfrm>
        </p:spPr>
        <p:txBody>
          <a:bodyPr rtlCol="0"/>
          <a:lstStyle/>
          <a:p>
            <a:pPr rtl="0"/>
            <a:r>
              <a:rPr lang="es-ES" sz="3200" dirty="0"/>
              <a:t>Sección 1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3629422"/>
            <a:ext cx="4996544" cy="1800225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es-ES" sz="2000" dirty="0"/>
              <a:t>Introducción a las máquinas herramientas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06" y="2161261"/>
            <a:ext cx="3104198" cy="345475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es-ES" dirty="0"/>
              <a:t>Intervención Manual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3DB723-F5E2-41A5-84C1-EBDEDA5B2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61" y="2506736"/>
            <a:ext cx="3103493" cy="106310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Las piezas y partes eran manufacturadas de manera artesanal por personas comunes, utilizando herramientas manuales de taller</a:t>
            </a:r>
          </a:p>
          <a:p>
            <a:pPr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EDB7CB-2A17-4C89-8463-567F882F6B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9014" y="2161261"/>
            <a:ext cx="3104198" cy="320381"/>
          </a:xfrm>
        </p:spPr>
        <p:txBody>
          <a:bodyPr rtlCol="0"/>
          <a:lstStyle/>
          <a:p>
            <a:pPr rtl="0"/>
            <a:r>
              <a:rPr lang="es-ES" dirty="0"/>
              <a:t>Error Humano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8F83235-6CF2-4F43-BEFE-6C0E272FDC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9343" y="2506736"/>
            <a:ext cx="3103493" cy="8664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La calidad de la pieza final dependía en gran parte de la habilidad y la dedicación del operario.</a:t>
            </a:r>
          </a:p>
          <a:p>
            <a:pPr rtl="0"/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8567012-CD35-41AB-B12D-92555A9BE0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6721" y="2161261"/>
            <a:ext cx="3104198" cy="320381"/>
          </a:xfrm>
        </p:spPr>
        <p:txBody>
          <a:bodyPr rtlCol="0"/>
          <a:lstStyle/>
          <a:p>
            <a:pPr rtl="0"/>
            <a:r>
              <a:rPr lang="es-ES" dirty="0"/>
              <a:t>Lentitud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C896C3-77D0-44A1-B244-9554FA063F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67425" y="2506736"/>
            <a:ext cx="3394618" cy="8664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Cada pieza debía hacerse de una manera especifica, lo que dificultaba su fabricación cuando se requerían grandes lotes.</a:t>
            </a:r>
          </a:p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66" y="95661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Problemática 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A65DB049-1A50-43CE-907A-2AA792D6F9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47D840D-AC6E-4F0E-B562-819386D3E3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0931" y="3809673"/>
            <a:ext cx="3104198" cy="320381"/>
          </a:xfrm>
        </p:spPr>
        <p:txBody>
          <a:bodyPr rtlCol="0"/>
          <a:lstStyle/>
          <a:p>
            <a:pPr rtl="0"/>
            <a:r>
              <a:rPr lang="es-ES" dirty="0"/>
              <a:t>Limitaciones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B9C2507-FEB7-4DC8-B74C-12FDF7B2DA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886" y="4155148"/>
            <a:ext cx="3103493" cy="106310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Al ser hechas de manera artesanal se requerían múltiples ajustes, herramientas y disponibilidad de operarios capacitados</a:t>
            </a:r>
          </a:p>
          <a:p>
            <a:pPr rtl="0"/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848D4A8-6589-4AB3-B1B2-E5C601B474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58639" y="3809673"/>
            <a:ext cx="3104198" cy="320381"/>
          </a:xfrm>
        </p:spPr>
        <p:txBody>
          <a:bodyPr rtlCol="0"/>
          <a:lstStyle/>
          <a:p>
            <a:pPr rtl="0"/>
            <a:r>
              <a:rPr lang="es-ES" dirty="0"/>
              <a:t>Maquinabilidad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6F09C19-B12A-46BD-ADC9-8A0BA0CACE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968" y="4155148"/>
            <a:ext cx="3103493" cy="8664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Debido a la limitación humana las piezas de un lote nunca eran iguales y se limitaba el proceso solo a geometrías simples</a:t>
            </a:r>
          </a:p>
          <a:p>
            <a:pPr rtl="0"/>
            <a:endParaRPr lang="es-E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99E78277-79B9-419C-A0B5-130D356F5B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6346" y="3809673"/>
            <a:ext cx="3104198" cy="320381"/>
          </a:xfrm>
        </p:spPr>
        <p:txBody>
          <a:bodyPr rtlCol="0"/>
          <a:lstStyle/>
          <a:p>
            <a:pPr rtl="0"/>
            <a:r>
              <a:rPr lang="es-ES" dirty="0"/>
              <a:t>Diseño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3B60275-0476-4C73-A9F1-33555C744B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7050" y="4155148"/>
            <a:ext cx="3103493" cy="106310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noProof="1"/>
              <a:t>El diseño de piezas debia basarse en conceptos simples, lo que complejizaba la optimización de material, piezas grandes debido a que no se podían utilizar geometrías complejas.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es-ES" dirty="0"/>
              <a:t>Eliminar el humano de la ecuación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B14EA2-CBDF-4C65-9598-93DEDB4C9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1" y="2491334"/>
            <a:ext cx="6349757" cy="109107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 finales de la década del 40, la idea de una tecnología automatizada que pudiera eliminar el error humano y aumentar la calidad y precisión de partes fue el sueño de John T. Parsons</a:t>
            </a:r>
          </a:p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419184"/>
            <a:ext cx="2362200" cy="1110286"/>
          </a:xfrm>
        </p:spPr>
        <p:txBody>
          <a:bodyPr rtlCol="0"/>
          <a:lstStyle/>
          <a:p>
            <a:pPr rtl="0"/>
            <a:r>
              <a:rPr lang="es-ES" dirty="0"/>
              <a:t>Solución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A00EDB-B024-49EC-A7CD-4E3A92A0AC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0921" y="3600153"/>
            <a:ext cx="6080815" cy="320381"/>
          </a:xfrm>
        </p:spPr>
        <p:txBody>
          <a:bodyPr rtlCol="0"/>
          <a:lstStyle/>
          <a:p>
            <a:pPr rtl="0"/>
            <a:r>
              <a:rPr lang="es-ES" sz="2400" b="1" dirty="0"/>
              <a:t>CNC: </a:t>
            </a:r>
            <a:r>
              <a:rPr lang="es-ES" sz="2400" b="1" dirty="0" err="1"/>
              <a:t>Computer</a:t>
            </a:r>
            <a:r>
              <a:rPr lang="es-ES" sz="2400" b="1" dirty="0"/>
              <a:t> </a:t>
            </a:r>
            <a:r>
              <a:rPr lang="es-ES" sz="2400" b="1" dirty="0" err="1"/>
              <a:t>Numerical</a:t>
            </a:r>
            <a:r>
              <a:rPr lang="es-ES" sz="2400" b="1" dirty="0"/>
              <a:t> Control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89BFD7D-5F7D-451D-BDB4-C36E0A7A44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50921" y="5118873"/>
            <a:ext cx="5042568" cy="320381"/>
          </a:xfrm>
        </p:spPr>
        <p:txBody>
          <a:bodyPr rtlCol="0"/>
          <a:lstStyle/>
          <a:p>
            <a:pPr rtl="0"/>
            <a:r>
              <a:rPr lang="es-ES" dirty="0"/>
              <a:t>Fácil de usar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19E19BC-12C6-4F34-8ADE-99486BCBB8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0921" y="5373386"/>
            <a:ext cx="5497411" cy="80369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Capacitar a los usuarios no era gran desafío.</a:t>
            </a:r>
          </a:p>
          <a:p>
            <a:pPr rtl="0"/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0BCF128-16BF-47FB-8300-C056A7A674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58110" y="6279724"/>
            <a:ext cx="5042568" cy="320381"/>
          </a:xfrm>
        </p:spPr>
        <p:txBody>
          <a:bodyPr rtlCol="0"/>
          <a:lstStyle/>
          <a:p>
            <a:pPr rtl="0"/>
            <a:r>
              <a:rPr lang="es-ES" dirty="0"/>
              <a:t>La cuna de las Máquinas Herramientas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D5723A4-63FA-4038-9604-C74D5B19B6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0921" y="4595719"/>
            <a:ext cx="5833390" cy="523154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Precisión, Velocidad, Repetitividad y Flexibilidad. </a:t>
            </a:r>
          </a:p>
          <a:p>
            <a:pPr rtl="0"/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7A84B91-F98D-F313-BCF9-A833C26A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" y="2145859"/>
            <a:ext cx="2286000" cy="30765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40C2871-5D5B-F279-751B-796F70AF67C5}"/>
              </a:ext>
            </a:extLst>
          </p:cNvPr>
          <p:cNvSpPr txBox="1"/>
          <p:nvPr/>
        </p:nvSpPr>
        <p:spPr>
          <a:xfrm>
            <a:off x="558760" y="5293104"/>
            <a:ext cx="269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John Talcott Parsons (11/10/1913 – 18/04/2007)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D6237898-50DC-AC04-AE5C-83198E629555}"/>
              </a:ext>
            </a:extLst>
          </p:cNvPr>
          <p:cNvSpPr txBox="1">
            <a:spLocks/>
          </p:cNvSpPr>
          <p:nvPr/>
        </p:nvSpPr>
        <p:spPr>
          <a:xfrm>
            <a:off x="4450921" y="4378257"/>
            <a:ext cx="5042568" cy="3203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Implementación de la computación 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dos jóvenes jugando con un dispositivo científico">
            <a:extLst>
              <a:ext uri="{FF2B5EF4-FFF2-40B4-BE49-F238E27FC236}">
                <a16:creationId xmlns:a16="http://schemas.microsoft.com/office/drawing/2014/main" id="{206F9951-1544-4FB3-80F2-82D60E160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231ED10-0A83-49CE-98FA-D420E3AAC7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77839" y="1463579"/>
            <a:ext cx="1500624" cy="1681163"/>
          </a:xfrm>
        </p:spPr>
        <p:txBody>
          <a:bodyPr rtlCol="0"/>
          <a:lstStyle/>
          <a:p>
            <a:pPr rtl="0"/>
            <a:r>
              <a:rPr lang="es-ES" sz="26800" dirty="0"/>
              <a:t>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31" y="2821790"/>
            <a:ext cx="6450390" cy="992505"/>
          </a:xfrm>
        </p:spPr>
        <p:txBody>
          <a:bodyPr rtlCol="0">
            <a:noAutofit/>
          </a:bodyPr>
          <a:lstStyle/>
          <a:p>
            <a:pPr rtl="0"/>
            <a:r>
              <a:rPr lang="es-ES" spc="-50" dirty="0"/>
              <a:t>Máquinas herramientas</a:t>
            </a:r>
          </a:p>
        </p:txBody>
      </p:sp>
      <p:sp>
        <p:nvSpPr>
          <p:cNvPr id="34" name="Gráfico 8">
            <a:extLst>
              <a:ext uri="{FF2B5EF4-FFF2-40B4-BE49-F238E27FC236}">
                <a16:creationId xmlns:a16="http://schemas.microsoft.com/office/drawing/2014/main" id="{2605E566-83BF-4E26-ABAF-2EFCD9336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/>
          </a:p>
        </p:txBody>
      </p:sp>
      <p:sp>
        <p:nvSpPr>
          <p:cNvPr id="4" name="Gráfico 8">
            <a:extLst>
              <a:ext uri="{FF2B5EF4-FFF2-40B4-BE49-F238E27FC236}">
                <a16:creationId xmlns:a16="http://schemas.microsoft.com/office/drawing/2014/main" id="{2DBA301F-6BB2-41DC-8962-5D0CC49F7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86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232" y="2015549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/>
              <a:t>Versátil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264BC1-DA72-48D5-81A1-C62B43019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4768" y="2415133"/>
            <a:ext cx="5041422" cy="768731"/>
          </a:xfrm>
        </p:spPr>
        <p:txBody>
          <a:bodyPr rtlCol="0"/>
          <a:lstStyle/>
          <a:p>
            <a:pPr rtl="0"/>
            <a:r>
              <a:rPr lang="es-ES" dirty="0"/>
              <a:t>Gracias a su precisión, se pueden lograr distintas geometrías, formas y tamaños sin mayor problema</a:t>
            </a:r>
          </a:p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0" y="1139307"/>
            <a:ext cx="4940967" cy="5076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Tecnología CNC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18E5D0F5-4C11-47EE-BA9F-DEF2F44DD3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8D86DE-B923-4D58-B00B-1914FA90BB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0006" y="3587638"/>
            <a:ext cx="5042568" cy="320381"/>
          </a:xfrm>
        </p:spPr>
        <p:txBody>
          <a:bodyPr rtlCol="0"/>
          <a:lstStyle/>
          <a:p>
            <a:pPr rtl="0"/>
            <a:r>
              <a:rPr lang="es-ES" dirty="0"/>
              <a:t>Eficiente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71D6DC6-1167-4691-9102-803C951DFE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0007" y="3933113"/>
            <a:ext cx="5041422" cy="76873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Con herramientas de alta precisión, no se descansa y se puede fabricar una pieza rápidamente sin miedo al error</a:t>
            </a:r>
          </a:p>
          <a:p>
            <a:pPr rtl="0"/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F60FE46-C4A2-49EB-9D1E-FEFE2C69E1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98264" y="5105618"/>
            <a:ext cx="5042568" cy="320381"/>
          </a:xfrm>
        </p:spPr>
        <p:txBody>
          <a:bodyPr rtlCol="0"/>
          <a:lstStyle/>
          <a:p>
            <a:pPr rtl="0"/>
            <a:r>
              <a:rPr lang="es-ES" dirty="0"/>
              <a:t>Reproducible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FFD7B4A-6574-4881-83D5-1E45D4054B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98264" y="5451093"/>
            <a:ext cx="5041422" cy="76873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Todas las piezas son idénticas, si los parámetros de maquinado no han sido modificados.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ADE9787-76A2-10F6-3705-8B2A9F37904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18" r="23318"/>
          <a:stretch>
            <a:fillRect/>
          </a:stretch>
        </p:blipFill>
        <p:spPr/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24A21C7-94F9-D561-2F46-CB9DCDC09929}"/>
              </a:ext>
            </a:extLst>
          </p:cNvPr>
          <p:cNvSpPr txBox="1"/>
          <p:nvPr/>
        </p:nvSpPr>
        <p:spPr>
          <a:xfrm>
            <a:off x="2" y="6858000"/>
            <a:ext cx="6694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s://zurich.fablab.ch/events/cnc-fraeskurs-15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/3.0/"/>
              </a:rPr>
              <a:t>CC BY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7073_TF12041065_Win32" id="{3573CE6F-1C8E-4142-A185-F75DC94F895C}" vid="{5A997DEF-C6D9-4ED2-A6A1-3851C16026E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6E941-6182-4A32-B603-DDB09E5F0715}">
  <ds:schemaRefs>
    <ds:schemaRef ds:uri="230e9df3-be65-4c73-a93b-d1236ebd67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FFC980-8EEC-4CFC-96C7-CEB6F5CA8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12839-5FA9-4715-8A7D-7F95D097B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discurso de ciencia, tecnología, ingeniería y matemáticas</Template>
  <TotalTime>142</TotalTime>
  <Words>1267</Words>
  <Application>Microsoft Office PowerPoint</Application>
  <PresentationFormat>Panorámica</PresentationFormat>
  <Paragraphs>242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Source Sans Pro</vt:lpstr>
      <vt:lpstr>Times New Roman</vt:lpstr>
      <vt:lpstr>Tema de Office</vt:lpstr>
      <vt:lpstr>Presentación de PowerPoint</vt:lpstr>
      <vt:lpstr>Capacitación Para alumnos de pregrado</vt:lpstr>
      <vt:lpstr>Presentación del curso</vt:lpstr>
      <vt:lpstr>ESCALANDO al conocimiento</vt:lpstr>
      <vt:lpstr>Sección 1 </vt:lpstr>
      <vt:lpstr>Problemática </vt:lpstr>
      <vt:lpstr>Solución</vt:lpstr>
      <vt:lpstr>Máquinas herramientas</vt:lpstr>
      <vt:lpstr>Tecnología CNC</vt:lpstr>
      <vt:lpstr>Tipos de Herramientas</vt:lpstr>
      <vt:lpstr>Tipos de herramientas de tecnología cnc</vt:lpstr>
      <vt:lpstr>Fresadora CNC LTA</vt:lpstr>
      <vt:lpstr>Piezas Clave</vt:lpstr>
      <vt:lpstr>SPINDLE</vt:lpstr>
      <vt:lpstr>Motor paso a paso</vt:lpstr>
      <vt:lpstr>Husillo</vt:lpstr>
      <vt:lpstr>Tarjeta de control</vt:lpstr>
      <vt:lpstr>Código G</vt:lpstr>
      <vt:lpstr>Herramientas</vt:lpstr>
      <vt:lpstr>RECURSOS </vt:lpstr>
      <vt:lpstr>Resumen</vt:lpstr>
      <vt:lpstr>Instalación   de programas</vt:lpstr>
      <vt:lpstr>Nos vemos en la próxima clase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Joaquin Ignacio Salazar Muñoz</dc:creator>
  <cp:lastModifiedBy>Joaquin Ignacio Salazar Muñoz</cp:lastModifiedBy>
  <cp:revision>2</cp:revision>
  <dcterms:created xsi:type="dcterms:W3CDTF">2025-05-05T16:15:40Z</dcterms:created>
  <dcterms:modified xsi:type="dcterms:W3CDTF">2025-05-05T18:38:39Z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